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2" r:id="rId4"/>
  </p:sldMasterIdLst>
  <p:notesMasterIdLst>
    <p:notesMasterId r:id="rId21"/>
  </p:notesMasterIdLst>
  <p:sldIdLst>
    <p:sldId id="348" r:id="rId5"/>
    <p:sldId id="280" r:id="rId6"/>
    <p:sldId id="366" r:id="rId7"/>
    <p:sldId id="301" r:id="rId8"/>
    <p:sldId id="355" r:id="rId9"/>
    <p:sldId id="308" r:id="rId10"/>
    <p:sldId id="266" r:id="rId11"/>
    <p:sldId id="293" r:id="rId12"/>
    <p:sldId id="421" r:id="rId13"/>
    <p:sldId id="422" r:id="rId14"/>
    <p:sldId id="358" r:id="rId15"/>
    <p:sldId id="425" r:id="rId16"/>
    <p:sldId id="423" r:id="rId17"/>
    <p:sldId id="279" r:id="rId18"/>
    <p:sldId id="262" r:id="rId19"/>
    <p:sldId id="370"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54" autoAdjust="0"/>
    <p:restoredTop sz="68562" autoAdjust="0"/>
  </p:normalViewPr>
  <p:slideViewPr>
    <p:cSldViewPr snapToGrid="0">
      <p:cViewPr varScale="1">
        <p:scale>
          <a:sx n="80" d="100"/>
          <a:sy n="80" d="100"/>
        </p:scale>
        <p:origin x="1888" y="192"/>
      </p:cViewPr>
      <p:guideLst/>
    </p:cSldViewPr>
  </p:slideViewPr>
  <p:notesTextViewPr>
    <p:cViewPr>
      <p:scale>
        <a:sx n="1" d="1"/>
        <a:sy n="1" d="1"/>
      </p:scale>
      <p:origin x="0" y="-832"/>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11/02/2025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effectLst/>
                <a:latin typeface="+mn-lt"/>
                <a:ea typeface="+mn-ea"/>
                <a:cs typeface="+mn-cs"/>
              </a:rPr>
              <a:t>Purpose: </a:t>
            </a:r>
            <a:r>
              <a:rPr lang="en-GB" sz="1200" i="0" kern="1200" dirty="0">
                <a:effectLst/>
                <a:latin typeface="+mn-lt"/>
                <a:ea typeface="+mn-ea"/>
                <a:cs typeface="+mn-cs"/>
              </a:rPr>
              <a:t>to assess learning at the beginning of the new unit and</a:t>
            </a:r>
            <a:r>
              <a:rPr lang="en-GB" sz="1200" i="0" kern="1200" baseline="0" dirty="0">
                <a:effectLst/>
                <a:latin typeface="+mn-lt"/>
                <a:ea typeface="+mn-ea"/>
                <a:cs typeface="+mn-cs"/>
              </a:rPr>
              <a:t> interleave key prior knowledge from B1.3.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Foundation question</a:t>
            </a:r>
            <a:r>
              <a:rPr lang="en-GB" sz="1200" i="0" kern="1200" baseline="0" dirty="0">
                <a:effectLst/>
                <a:latin typeface="+mn-lt"/>
                <a:ea typeface="+mn-ea"/>
                <a:cs typeface="+mn-cs"/>
              </a:rPr>
              <a:t>: Explain the difference between a habitat and an ecosystem.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a:t>
            </a:r>
            <a:r>
              <a:rPr lang="en-GB" sz="1200" i="0" kern="1200" baseline="0" dirty="0">
                <a:effectLst/>
                <a:latin typeface="+mn-lt"/>
                <a:ea typeface="+mn-ea"/>
                <a:cs typeface="+mn-cs"/>
              </a:rPr>
              <a:t>: </a:t>
            </a:r>
            <a:r>
              <a:rPr lang="en-GB" sz="1200" b="0" i="0" kern="1200" dirty="0">
                <a:solidFill>
                  <a:schemeClr val="tx1"/>
                </a:solidFill>
                <a:effectLst/>
                <a:latin typeface="+mn-lt"/>
                <a:ea typeface="+mn-ea"/>
                <a:cs typeface="+mn-cs"/>
              </a:rPr>
              <a:t>A habitat is the place where an organism lives but an ecosystem refers to the interaction of the community of organisms with the non-living parts of their environment (all the factors in their habitat).</a:t>
            </a:r>
            <a:endParaRPr lang="en-GB" sz="1200" i="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Stretch question</a:t>
            </a:r>
            <a:r>
              <a:rPr lang="en-GB" sz="1200" i="0" kern="1200" baseline="0" dirty="0">
                <a:effectLst/>
                <a:latin typeface="+mn-lt"/>
                <a:ea typeface="+mn-ea"/>
                <a:cs typeface="+mn-cs"/>
              </a:rPr>
              <a:t>: Explain how the introduction of a non indigenous species can affect biodiversity in an area.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 </a:t>
            </a:r>
            <a:r>
              <a:rPr lang="en-US" sz="1200" b="0" i="0" u="none" strike="noStrike" kern="1200" dirty="0">
                <a:solidFill>
                  <a:schemeClr val="tx1"/>
                </a:solidFill>
                <a:effectLst/>
                <a:latin typeface="+mn-lt"/>
                <a:ea typeface="+mn-ea"/>
                <a:cs typeface="+mn-cs"/>
              </a:rPr>
              <a:t>Introducing non-indigenous species can reduce biodiversity if the species out-competes or kills indigenous</a:t>
            </a:r>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species</a:t>
            </a:r>
            <a:endParaRPr lang="en-GB" sz="1200" b="1" i="0" kern="1200" baseline="0" dirty="0">
              <a:effectLst/>
              <a:latin typeface="+mn-lt"/>
              <a:ea typeface="+mn-ea"/>
              <a:cs typeface="+mn-cs"/>
            </a:endParaRPr>
          </a:p>
        </p:txBody>
      </p:sp>
      <p:sp>
        <p:nvSpPr>
          <p:cNvPr id="4" name="Slide Number Placeholder 3"/>
          <p:cNvSpPr>
            <a:spLocks noGrp="1"/>
          </p:cNvSpPr>
          <p:nvPr>
            <p:ph type="sldNum" sz="quarter" idx="5"/>
          </p:nvPr>
        </p:nvSpPr>
        <p:spPr/>
        <p:txBody>
          <a:bodyPr/>
          <a:lstStyle/>
          <a:p>
            <a:fld id="{0B7C1065-6FAC-EB47-82DC-34C50BE3F4B9}" type="slidenum">
              <a:rPr lang="en-US" smtClean="0"/>
              <a:t>2</a:t>
            </a:fld>
            <a:endParaRPr lang="en-US"/>
          </a:p>
        </p:txBody>
      </p:sp>
    </p:spTree>
    <p:extLst>
      <p:ext uri="{BB962C8B-B14F-4D97-AF65-F5344CB8AC3E}">
        <p14:creationId xmlns:p14="http://schemas.microsoft.com/office/powerpoint/2010/main" val="2241197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38141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dirty="0"/>
          </a:p>
          <a:p>
            <a:r>
              <a:rPr lang="en-GB" dirty="0"/>
              <a:t>Image source:</a:t>
            </a:r>
          </a:p>
          <a:p>
            <a:r>
              <a:rPr lang="en-GB"/>
              <a:t>CC@https</a:t>
            </a:r>
            <a:r>
              <a:rPr lang="en-GB" dirty="0"/>
              <a:t>://</a:t>
            </a:r>
            <a:r>
              <a:rPr lang="en-GB" dirty="0" err="1"/>
              <a:t>commons.wikimedia.org</a:t>
            </a:r>
            <a:r>
              <a:rPr lang="en-GB" dirty="0"/>
              <a:t>/wiki/Field#/media/</a:t>
            </a:r>
            <a:r>
              <a:rPr lang="en-GB" dirty="0" err="1"/>
              <a:t>File:Field_Hamois_Belgium_Luc_Viatour.jpg</a:t>
            </a: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3564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8347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b="0" dirty="0"/>
              <a:t>practice application of</a:t>
            </a:r>
            <a:r>
              <a:rPr lang="en-GB" dirty="0"/>
              <a:t> new information </a:t>
            </a:r>
          </a:p>
          <a:p>
            <a:endParaRPr lang="en-GB" baseline="0" dirty="0"/>
          </a:p>
          <a:p>
            <a:r>
              <a:rPr lang="en-GB" baseline="0" dirty="0"/>
              <a:t>This resource can be used as an independent worksheet but could be to use to foster discussion and debate through pair or group work. </a:t>
            </a:r>
          </a:p>
          <a:p>
            <a:endParaRPr lang="en-GB" baseline="0" dirty="0"/>
          </a:p>
          <a:p>
            <a:r>
              <a:rPr lang="en-GB" baseline="0" dirty="0"/>
              <a:t>**Q4 in particular can be used as a whole class activity, where the statement is written on the board or a piece of paper in the middle of the room and pupils have to line up based on how confident they are that it is true or false (and pupils across the spectrum can be questioned about why they have stood in that position).** </a:t>
            </a:r>
          </a:p>
        </p:txBody>
      </p:sp>
      <p:sp>
        <p:nvSpPr>
          <p:cNvPr id="4" name="Slide Number Placeholder 3"/>
          <p:cNvSpPr>
            <a:spLocks noGrp="1"/>
          </p:cNvSpPr>
          <p:nvPr>
            <p:ph type="sldNum" sz="quarter" idx="5"/>
          </p:nvPr>
        </p:nvSpPr>
        <p:spPr/>
        <p:txBody>
          <a:bodyPr/>
          <a:lstStyle/>
          <a:p>
            <a:fld id="{4B7F327E-D879-4193-B0D7-BEE89950DB5C}" type="slidenum">
              <a:rPr lang="en-GB" smtClean="0"/>
              <a:t>14</a:t>
            </a:fld>
            <a:endParaRPr lang="en-GB" dirty="0"/>
          </a:p>
        </p:txBody>
      </p:sp>
    </p:spTree>
    <p:extLst>
      <p:ext uri="{BB962C8B-B14F-4D97-AF65-F5344CB8AC3E}">
        <p14:creationId xmlns:p14="http://schemas.microsoft.com/office/powerpoint/2010/main" val="21676835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baseline="0" dirty="0"/>
              <a:t>Q1. Answer: B</a:t>
            </a:r>
          </a:p>
          <a:p>
            <a:pPr marL="0" indent="0">
              <a:buNone/>
            </a:pPr>
            <a:r>
              <a:rPr lang="en-GB" b="0" baseline="0" dirty="0"/>
              <a:t>If students answer A or C, they have selected a way to maintain biodiversity, they may have fallen for the breeding programme. </a:t>
            </a:r>
            <a:r>
              <a:rPr lang="en-GB" b="0" i="1" baseline="0" dirty="0"/>
              <a:t>To fix-it briefly ask pupils what selective breeding means. Selecting for a genetic trait will reduce variation so reduce biodiversity. Breeding programmes that are for endangered species are different to selective breeding programmes. </a:t>
            </a:r>
            <a:endParaRPr lang="en-GB" b="0" baseline="0" dirty="0"/>
          </a:p>
          <a:p>
            <a:pPr marL="0" indent="0">
              <a:buNone/>
            </a:pPr>
            <a:r>
              <a:rPr lang="en-GB" b="1" baseline="0" dirty="0"/>
              <a:t>Q2. Answer: C</a:t>
            </a:r>
          </a:p>
          <a:p>
            <a:pPr marL="0" indent="0">
              <a:buNone/>
            </a:pPr>
            <a:r>
              <a:rPr lang="en-GB" b="0" baseline="0" dirty="0"/>
              <a:t>If students answer A, they may have the misconception that hedgerows are crops, rather than a way to increase biodiversity by providing habitats for animals. If they answer B, this suggests a confusion of why hedges were originally removed as compared to growing them to increase biodiversity. </a:t>
            </a:r>
            <a:r>
              <a:rPr lang="en-GB" b="0" i="1" baseline="0" dirty="0"/>
              <a:t>To fix-it model a hedgerow on the board and ask pupils to explain why it would increase biodiversity- new species of plants and new habitats for insects and small animals. </a:t>
            </a:r>
            <a:endParaRPr lang="en-GB" b="0" baseline="0" dirty="0"/>
          </a:p>
          <a:p>
            <a:pPr marL="0" indent="0">
              <a:buNone/>
            </a:pPr>
            <a:r>
              <a:rPr lang="en-GB" b="1" baseline="0" dirty="0"/>
              <a:t>Q3. Answer: A</a:t>
            </a:r>
          </a:p>
          <a:p>
            <a:pPr marL="0" indent="0">
              <a:buNone/>
            </a:pPr>
            <a:r>
              <a:rPr lang="en-GB" b="0" baseline="0" dirty="0"/>
              <a:t>If students answer A or B, they have not identified a way to increase biodiversity. </a:t>
            </a:r>
            <a:r>
              <a:rPr lang="en-GB" b="0" i="1" baseline="0" dirty="0"/>
              <a:t>To fix-it they may find it useful to be given more statements and sort these into increase/decrease biodiversity, similar to the question on the worksheet for this lesson. You may also want to get them to explain their reasoning for sorting statements so you can further identify where their misconceptions lie. Most likely they have chosen B and assumed that another species is always going to increase biodiversity – it may be useful to illustrate with a food web how this may not always be the case (e.g. where a stronger competitor outcompetes another and causes the weaker species to become endangered and decreases the amount of resources/food available). </a:t>
            </a:r>
          </a:p>
          <a:p>
            <a:endParaRPr lang="en-GB" b="0" baseline="0" dirty="0"/>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Idea: Organisms are Interdependent</a:t>
            </a:r>
          </a:p>
          <a:p>
            <a:r>
              <a:rPr lang="en-US" dirty="0"/>
              <a:t>Pupils have previously learnt about biodiversity and the negative effects humans can have on it. In this lesson pupils will learn about the things people can and are doing to preserve biodiversity around the world and try to prevent many endangered species from going extinct. </a:t>
            </a:r>
          </a:p>
          <a:p>
            <a:endParaRPr lang="en-US" dirty="0"/>
          </a:p>
          <a:p>
            <a:r>
              <a:rPr lang="en-US" b="1" dirty="0"/>
              <a:t>Suggested Hook: </a:t>
            </a:r>
          </a:p>
          <a:p>
            <a:r>
              <a:rPr lang="en-US" b="0" dirty="0">
                <a:cs typeface="Calibri"/>
              </a:rPr>
              <a:t>Last lesson we looked at ways in which humans can affect biodiversity in a negative way. Some of these ways have led to species becoming extinct. </a:t>
            </a:r>
            <a:r>
              <a:rPr lang="en-US" b="0" i="1" dirty="0">
                <a:cs typeface="Calibri"/>
              </a:rPr>
              <a:t>What are some examples of species that have become extinct? </a:t>
            </a:r>
            <a:r>
              <a:rPr lang="en-US" b="1" i="1" dirty="0">
                <a:cs typeface="Calibri"/>
              </a:rPr>
              <a:t>Any example- dodo, </a:t>
            </a:r>
            <a:r>
              <a:rPr lang="en-US" b="1" i="1" dirty="0" err="1">
                <a:cs typeface="Calibri"/>
              </a:rPr>
              <a:t>sabre</a:t>
            </a:r>
            <a:r>
              <a:rPr lang="en-US" b="1" i="1" dirty="0">
                <a:cs typeface="Calibri"/>
              </a:rPr>
              <a:t> tooth tiger, mammoth and more recently West African Black Rhino (2011), Pinta Tortoise (2012), Madagascan Hippopotamus (2014). </a:t>
            </a:r>
            <a:r>
              <a:rPr lang="en-US" b="0" i="0" dirty="0">
                <a:cs typeface="Calibri"/>
              </a:rPr>
              <a:t> It is important that as humans we do not allow many more species the become extinct therefore we need to make the effort to maintain biodiversity rather that decrease it. How can we do that and what is currently being done by all different types of people from scientists to farmers to governments and industries? Let’s find out…</a:t>
            </a:r>
            <a:endParaRPr lang="en-US" b="0" dirty="0">
              <a:cs typeface="Calibri"/>
            </a:endParaRPr>
          </a:p>
          <a:p>
            <a:endParaRPr lang="en-GB" dirty="0"/>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be edited depending on class need. </a:t>
            </a:r>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dirty="0"/>
          </a:p>
        </p:txBody>
      </p:sp>
    </p:spTree>
    <p:extLst>
      <p:ext uri="{BB962C8B-B14F-4D97-AF65-F5344CB8AC3E}">
        <p14:creationId xmlns:p14="http://schemas.microsoft.com/office/powerpoint/2010/main" val="4136404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any gaps identified in previous learning</a:t>
            </a:r>
            <a:r>
              <a:rPr lang="en-GB" baseline="0" dirty="0"/>
              <a:t> from exit ticket feedback.</a:t>
            </a:r>
            <a:endParaRPr lang="en-GB" dirty="0"/>
          </a:p>
          <a:p>
            <a:endParaRPr lang="en-GB" dirty="0"/>
          </a:p>
          <a:p>
            <a:r>
              <a:rPr lang="en-GB" b="1" dirty="0"/>
              <a:t>Fix it guidance from previous exit ticket:</a:t>
            </a:r>
          </a:p>
          <a:p>
            <a:pPr marL="0" indent="0">
              <a:buNone/>
            </a:pPr>
            <a:r>
              <a:rPr lang="en-GB" b="1" baseline="0" dirty="0"/>
              <a:t>Q1. Answer: B</a:t>
            </a:r>
          </a:p>
          <a:p>
            <a:pPr marL="0" indent="0">
              <a:buNone/>
            </a:pPr>
            <a:r>
              <a:rPr lang="en-GB" b="0" baseline="0" dirty="0"/>
              <a:t>If students answer A or B, they do not fully appreciate what a peat bog is. </a:t>
            </a:r>
            <a:r>
              <a:rPr lang="en-GB" b="0" i="1" baseline="0" dirty="0"/>
              <a:t>To fix-it,</a:t>
            </a:r>
            <a:r>
              <a:rPr lang="en-GB" b="0" baseline="0" dirty="0"/>
              <a:t> </a:t>
            </a:r>
            <a:r>
              <a:rPr lang="en-GB" b="0" i="1" baseline="0" dirty="0"/>
              <a:t>it may be useful to show a large photo of a peat bog to show the organisms that can live there even in the acidic conditions and therefore if the peat is destroyed habitats are also destroyed.</a:t>
            </a:r>
            <a:endParaRPr lang="en-GB" b="0" baseline="0" dirty="0"/>
          </a:p>
          <a:p>
            <a:pPr marL="0" indent="0">
              <a:buNone/>
            </a:pPr>
            <a:r>
              <a:rPr lang="en-GB" b="1" baseline="0" dirty="0"/>
              <a:t>Q2. Answer: C</a:t>
            </a:r>
          </a:p>
          <a:p>
            <a:pPr marL="0" indent="0">
              <a:buNone/>
            </a:pPr>
            <a:r>
              <a:rPr lang="en-GB" b="0" baseline="0" dirty="0"/>
              <a:t>If students answer A or B, they have either overestimated the importance of humans (i.e. that we are more important than other species) or they have misunderstood the term growing population. </a:t>
            </a:r>
            <a:r>
              <a:rPr lang="en-GB" b="0" i="1" baseline="0" dirty="0"/>
              <a:t>To fix-it revise the idea that more people need more resources and produce more waste, rather than people themselves are actually growing taller. </a:t>
            </a:r>
            <a:endParaRPr lang="en-GB" dirty="0"/>
          </a:p>
          <a:p>
            <a:pPr marL="0" indent="0">
              <a:buNone/>
            </a:pPr>
            <a:r>
              <a:rPr lang="en-GB" b="1" dirty="0"/>
              <a:t>Q3.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B or C, they may not have linked the cause from the answer with the effect of reducing biodiversity. </a:t>
            </a:r>
            <a:r>
              <a:rPr lang="en-GB" b="0" i="1" baseline="0" dirty="0"/>
              <a:t>To fix-it go through each example and get pupils to state if it would benefit or potentially harm the organisms already living there. For example B ask them to identify the reasons a new species could harm other organisms living there (from slide 7). An example of an invasive plant species such as Japanese Knotweed could also be introduced. </a:t>
            </a:r>
          </a:p>
          <a:p>
            <a:endParaRPr lang="en-GB" b="0" baseline="0"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Many people across the world are trying to prevent biodiversity from decreasing any further. One way or doing this is identifying the species that are most at risk of extinction and helping them repopulate. </a:t>
            </a:r>
            <a:r>
              <a:rPr lang="en-GB" b="0" i="1" dirty="0"/>
              <a:t>Can you name any species that have already gone extinct or species that are at risk of going extinct?</a:t>
            </a:r>
            <a:r>
              <a:rPr lang="en-US" b="1" i="1" dirty="0">
                <a:cs typeface="Calibri"/>
              </a:rPr>
              <a:t> Any example of an extinct species, some examples of species at risk of going extinct are: Sumatran orangutan, red tuna, mountain gorilla, leatherback turtles, pitcher plant, corpse flower.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Breeding programmes can have different effects on biodiversity depending on the type of programme. Breeding programmes for endangered species are very useful to manage and maintain species populations, these will therefore help maintain biodiversity.  However </a:t>
            </a:r>
            <a:r>
              <a:rPr lang="en-GB" b="0" u="none" dirty="0"/>
              <a:t>selective breeding programmes </a:t>
            </a:r>
            <a:r>
              <a:rPr lang="en-GB" b="0" dirty="0"/>
              <a:t>will have a negative effect on biodiversity as it reduces genetic variation. Breeding programmes for endangered species are often carried out in zoos or controlled environments with the aim of introducing the animals to the wild. Some the Zoological Society London have been involved with breeding programmes for the Amur leopard, Amur tiger and gazelles. Restoring populations to a sustainable level with breeding programmes can be difficult because many rare animals and plants do not reproduce quickly and breeding programmes need to be arranged to prevent inbreeding. </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Habitat protection – this includes nature reserve areas being granted further protection and stricter regulations on land usage. Coral reefs and mangroves are examples of habitats that are being protected worldwide.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u="none" strike="noStrike" kern="1200" dirty="0">
                <a:solidFill>
                  <a:schemeClr val="tx1"/>
                </a:solidFill>
                <a:effectLst/>
                <a:latin typeface="+mn-lt"/>
                <a:ea typeface="+mn-ea"/>
                <a:cs typeface="+mn-cs"/>
              </a:rPr>
              <a:t>Remind me from our previous lesson, what is deforestation? </a:t>
            </a:r>
            <a:r>
              <a:rPr lang="en-GB" sz="1200" b="1" i="1" u="none" strike="noStrike" kern="1200" dirty="0">
                <a:solidFill>
                  <a:schemeClr val="tx1"/>
                </a:solidFill>
                <a:effectLst/>
                <a:latin typeface="+mn-lt"/>
                <a:ea typeface="+mn-ea"/>
                <a:cs typeface="+mn-cs"/>
              </a:rPr>
              <a:t>Deforestation is when forests are cleared to make space for farming, both for animals such as cattle and for crops such as rice</a:t>
            </a:r>
            <a:r>
              <a:rPr lang="en-GB" b="0" dirty="0"/>
              <a:t> this happens particularly in Brazil where large parts of the Amazon are being destroyed to stimulate the economy by providing more resources.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Recycling- </a:t>
            </a:r>
            <a:r>
              <a:rPr lang="en-GB" b="0" i="1" dirty="0"/>
              <a:t>Do you recycle at home, if so what kinds of materials do you recycle? </a:t>
            </a:r>
            <a:r>
              <a:rPr lang="en-GB" b="1" i="1" dirty="0"/>
              <a:t>Likely plastic, paper/card, tins, glass. </a:t>
            </a:r>
            <a:r>
              <a:rPr lang="en-GB" b="0" i="1" dirty="0"/>
              <a:t> </a:t>
            </a:r>
            <a:r>
              <a:rPr lang="en-GB" b="1" dirty="0"/>
              <a:t>It may be an interesting discussion for pupils to have about how resources can be reused and reduced rather than recycled.  </a:t>
            </a:r>
            <a:r>
              <a:rPr lang="en-GB" b="0" dirty="0"/>
              <a:t>It is very useful to have materials that can be recycled, but this process also requires a lot of energy and not all materials can be reduced. </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Hedgerows- Years ago many farmers removed hedgerows between fields so they could plant huge fields with only one type of crop to increase yield. This removed habitats for many birds, insects, plants and mammals reducing biodiversity. Now many farmers are reintroducing hedgerows as well as margins around fields for wildflowers to grow thus creating new habitats and increasing biodiversity. </a:t>
            </a:r>
            <a:r>
              <a:rPr lang="en-GB" b="0" i="1" dirty="0"/>
              <a:t>Why would it be beneficial to farmers to increase the insect biodiversity on there farms? Think back to our Y7 unit when we learnt about plant reproduction. </a:t>
            </a:r>
            <a:r>
              <a:rPr lang="en-GB" b="1" i="1" dirty="0"/>
              <a:t>Insect pollination would increase so crop plants would reproduce more.</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dirty="0"/>
              <a:t>Info on breeding programmes here: </a:t>
            </a:r>
            <a:r>
              <a:rPr lang="en-GB" b="0" dirty="0"/>
              <a:t>: https://www.zsl.org/conservation/how-we-work/conservation-breeding </a:t>
            </a: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from </a:t>
            </a:r>
            <a:r>
              <a:rPr lang="en-GB" b="0" dirty="0" err="1"/>
              <a:t>pixabay</a:t>
            </a: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dirty="0"/>
          </a:p>
        </p:txBody>
      </p:sp>
    </p:spTree>
    <p:extLst>
      <p:ext uri="{BB962C8B-B14F-4D97-AF65-F5344CB8AC3E}">
        <p14:creationId xmlns:p14="http://schemas.microsoft.com/office/powerpoint/2010/main" val="1126319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These questions can be edited depending on the information you would like pupils to focus 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Answers:</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GB" b="0" baseline="0" dirty="0"/>
              <a:t>True</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GB" b="0" baseline="0" dirty="0"/>
              <a:t>False- increases biodiversity because it provides a habitat for many different species</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GB" b="0" baseline="0" dirty="0"/>
              <a:t>False - selective breeding programmes will decrease biodiversity as they reduce genetic variation in a population</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GB" b="0" baseline="0" dirty="0"/>
              <a:t>False – deforestation is cutting down trees (for farming, building, etc) which reduces biodiversity</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dirty="0"/>
          </a:p>
        </p:txBody>
      </p:sp>
    </p:spTree>
    <p:extLst>
      <p:ext uri="{BB962C8B-B14F-4D97-AF65-F5344CB8AC3E}">
        <p14:creationId xmlns:p14="http://schemas.microsoft.com/office/powerpoint/2010/main" val="5063756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talk task can be used to generate opinions and a debate about whose responsibility it is to reduce human impact on the environment. </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dirty="0"/>
          </a:p>
        </p:txBody>
      </p:sp>
    </p:spTree>
    <p:extLst>
      <p:ext uri="{BB962C8B-B14F-4D97-AF65-F5344CB8AC3E}">
        <p14:creationId xmlns:p14="http://schemas.microsoft.com/office/powerpoint/2010/main" val="25164680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12572516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048792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8733438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6193286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514922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66143936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150526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8659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46769124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39504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1272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userDrawn="1"/>
        </p:nvSpPr>
        <p:spPr>
          <a:xfrm>
            <a:off x="0" y="-10162"/>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8580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075715561"/>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738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279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813309" y="2224569"/>
            <a:ext cx="4533291" cy="3128859"/>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3307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738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7374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73023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55096676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74110435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019435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2740910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21875166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6823218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24852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772205"/>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11" r:id="rId19"/>
    <p:sldLayoutId id="2147483712" r:id="rId20"/>
    <p:sldLayoutId id="2147483713" r:id="rId21"/>
    <p:sldLayoutId id="2147483675" r:id="rId22"/>
    <p:sldLayoutId id="2147483690" r:id="rId2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57670" y="936305"/>
            <a:ext cx="10104583" cy="3416320"/>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Growth of the human population</a:t>
            </a:r>
          </a:p>
          <a:p>
            <a:pPr marL="457200" indent="-457200">
              <a:buAutoNum type="arabicPeriod"/>
            </a:pPr>
            <a:r>
              <a:rPr lang="en-GB" sz="2400" b="1" dirty="0">
                <a:solidFill>
                  <a:schemeClr val="accent1"/>
                </a:solidFill>
                <a:latin typeface="Century Gothic" panose="020B0502020202020204" pitchFamily="34" charset="0"/>
              </a:rPr>
              <a:t>As farmers use the same crop, reducing the gene pool</a:t>
            </a:r>
          </a:p>
          <a:p>
            <a:pPr marL="457200" indent="-457200">
              <a:buAutoNum type="arabicPeriod"/>
            </a:pPr>
            <a:r>
              <a:rPr lang="en-GB" sz="2400" b="1" dirty="0">
                <a:solidFill>
                  <a:schemeClr val="accent1"/>
                </a:solidFill>
                <a:latin typeface="Century Gothic" panose="020B0502020202020204" pitchFamily="34" charset="0"/>
              </a:rPr>
              <a:t>Growing hedgerows on farms </a:t>
            </a:r>
          </a:p>
          <a:p>
            <a:pPr marL="457200" indent="-457200">
              <a:buAutoNum type="arabicPeriod"/>
            </a:pPr>
            <a:r>
              <a:rPr lang="en-GB" sz="2400" b="1" dirty="0">
                <a:solidFill>
                  <a:schemeClr val="accent1"/>
                </a:solidFill>
                <a:latin typeface="Century Gothic" panose="020B0502020202020204" pitchFamily="34" charset="0"/>
              </a:rPr>
              <a:t>Breeding programmes for endangered species, rare habitat protection</a:t>
            </a:r>
          </a:p>
          <a:p>
            <a:pPr marL="457200" indent="-457200">
              <a:buAutoNum type="arabicPeriod"/>
            </a:pPr>
            <a:r>
              <a:rPr lang="en-GB" sz="2400" b="1" dirty="0">
                <a:solidFill>
                  <a:schemeClr val="accent1"/>
                </a:solidFill>
                <a:latin typeface="Century Gothic" panose="020B0502020202020204" pitchFamily="34" charset="0"/>
              </a:rPr>
              <a:t>Reducing deforestation, recycling resources to reduce landfill waste.</a:t>
            </a:r>
          </a:p>
          <a:p>
            <a:pPr marL="457200" indent="-457200">
              <a:buAutoNum type="arabicPeriod"/>
            </a:pPr>
            <a:r>
              <a:rPr lang="en-GB" sz="2400" b="1" dirty="0">
                <a:solidFill>
                  <a:schemeClr val="accent1"/>
                </a:solidFill>
                <a:latin typeface="Century Gothic" panose="020B0502020202020204" pitchFamily="34" charset="0"/>
              </a:rPr>
              <a:t>Less photosynthesis</a:t>
            </a:r>
          </a:p>
          <a:p>
            <a:pPr marL="457200" indent="-457200">
              <a:buAutoNum type="arabicPeriod"/>
            </a:pPr>
            <a:r>
              <a:rPr lang="en-GB" sz="2400" b="1" dirty="0">
                <a:solidFill>
                  <a:schemeClr val="accent1"/>
                </a:solidFill>
                <a:latin typeface="Century Gothic" panose="020B0502020202020204" pitchFamily="34" charset="0"/>
              </a:rPr>
              <a:t>Disease, predator, competitor</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846522"/>
            <a:ext cx="4458010"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the effect of protecting rare habitats on biodiversity.</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I: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sp>
        <p:nvSpPr>
          <p:cNvPr id="4" name="TextBox 3">
            <a:extLst>
              <a:ext uri="{FF2B5EF4-FFF2-40B4-BE49-F238E27FC236}">
                <a16:creationId xmlns:a16="http://schemas.microsoft.com/office/drawing/2014/main" id="{E38ED0A3-A7B6-25CB-BC8E-CB041C0FA3B0}"/>
              </a:ext>
            </a:extLst>
          </p:cNvPr>
          <p:cNvSpPr txBox="1"/>
          <p:nvPr/>
        </p:nvSpPr>
        <p:spPr>
          <a:xfrm>
            <a:off x="521985" y="3333593"/>
            <a:ext cx="6196056" cy="1631216"/>
          </a:xfrm>
          <a:prstGeom prst="rect">
            <a:avLst/>
          </a:prstGeom>
          <a:noFill/>
          <a:ln>
            <a:noFill/>
          </a:ln>
        </p:spPr>
        <p:txBody>
          <a:bodyPr wrap="square" rtlCol="0">
            <a:spAutoFit/>
          </a:bodyPr>
          <a:lstStyle/>
          <a:p>
            <a:pPr marL="342900" lvl="2" indent="-342900">
              <a:buFont typeface="Arial" panose="020B0604020202020204" pitchFamily="34" charset="0"/>
              <a:buChar char="•"/>
            </a:pPr>
            <a:r>
              <a:rPr lang="en-GB" sz="2000" dirty="0">
                <a:solidFill>
                  <a:schemeClr val="accent1"/>
                </a:solidFill>
                <a:latin typeface="Century Gothic" panose="020B0502020202020204" pitchFamily="34" charset="0"/>
              </a:rPr>
              <a:t>Protecting </a:t>
            </a:r>
            <a:r>
              <a:rPr lang="en-GB" sz="2000" b="1" dirty="0">
                <a:solidFill>
                  <a:schemeClr val="accent1"/>
                </a:solidFill>
                <a:latin typeface="Century Gothic" panose="020B0502020202020204" pitchFamily="34" charset="0"/>
              </a:rPr>
              <a:t>rare </a:t>
            </a:r>
            <a:r>
              <a:rPr lang="en-GB" sz="2000" dirty="0">
                <a:solidFill>
                  <a:schemeClr val="accent1"/>
                </a:solidFill>
                <a:latin typeface="Century Gothic" panose="020B0502020202020204" pitchFamily="34" charset="0"/>
              </a:rPr>
              <a:t>habitats allows habitats to regenerate and conserves space for organisms to live</a:t>
            </a:r>
          </a:p>
          <a:p>
            <a:pPr marL="342900" lvl="2" indent="-342900">
              <a:buFont typeface="Arial" panose="020B0604020202020204" pitchFamily="34" charset="0"/>
              <a:buChar char="•"/>
            </a:pPr>
            <a:endParaRPr lang="en-GB" sz="2000" dirty="0">
              <a:solidFill>
                <a:schemeClr val="accent1"/>
              </a:solidFill>
              <a:latin typeface="Century Gothic" panose="020B0502020202020204" pitchFamily="34" charset="0"/>
            </a:endParaRPr>
          </a:p>
          <a:p>
            <a:pPr marL="342900" lvl="2" indent="-342900">
              <a:buFont typeface="Arial" panose="020B0604020202020204" pitchFamily="34" charset="0"/>
              <a:buChar char="•"/>
            </a:pPr>
            <a:r>
              <a:rPr lang="en-GB" sz="2000" dirty="0">
                <a:solidFill>
                  <a:schemeClr val="accent1"/>
                </a:solidFill>
                <a:latin typeface="Century Gothic" panose="020B0502020202020204" pitchFamily="34" charset="0"/>
              </a:rPr>
              <a:t>This increases biodiversity</a:t>
            </a:r>
          </a:p>
        </p:txBody>
      </p:sp>
      <p:sp>
        <p:nvSpPr>
          <p:cNvPr id="5" name="TextBox 4">
            <a:extLst>
              <a:ext uri="{FF2B5EF4-FFF2-40B4-BE49-F238E27FC236}">
                <a16:creationId xmlns:a16="http://schemas.microsoft.com/office/drawing/2014/main" id="{2BCB0C2A-902D-0517-5B6B-FB15DCECAB86}"/>
              </a:ext>
            </a:extLst>
          </p:cNvPr>
          <p:cNvSpPr txBox="1"/>
          <p:nvPr/>
        </p:nvSpPr>
        <p:spPr>
          <a:xfrm>
            <a:off x="282618" y="2697471"/>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Tree>
    <p:extLst>
      <p:ext uri="{BB962C8B-B14F-4D97-AF65-F5344CB8AC3E}">
        <p14:creationId xmlns:p14="http://schemas.microsoft.com/office/powerpoint/2010/main" val="9044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846522"/>
            <a:ext cx="4458010"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the effect of introducing hedgerows on biodiversity.</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We: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pic>
        <p:nvPicPr>
          <p:cNvPr id="3" name="Picture 2">
            <a:extLst>
              <a:ext uri="{FF2B5EF4-FFF2-40B4-BE49-F238E27FC236}">
                <a16:creationId xmlns:a16="http://schemas.microsoft.com/office/drawing/2014/main" id="{F192E37B-78CF-42BD-9EEE-300F78E298D3}"/>
              </a:ext>
            </a:extLst>
          </p:cNvPr>
          <p:cNvPicPr>
            <a:picLocks noChangeAspect="1"/>
          </p:cNvPicPr>
          <p:nvPr/>
        </p:nvPicPr>
        <p:blipFill>
          <a:blip r:embed="rId4"/>
          <a:stretch>
            <a:fillRect/>
          </a:stretch>
        </p:blipFill>
        <p:spPr>
          <a:xfrm>
            <a:off x="4767723" y="914300"/>
            <a:ext cx="1664946" cy="1796968"/>
          </a:xfrm>
          <a:prstGeom prst="rect">
            <a:avLst/>
          </a:prstGeom>
        </p:spPr>
      </p:pic>
      <p:sp>
        <p:nvSpPr>
          <p:cNvPr id="4" name="TextBox 3">
            <a:extLst>
              <a:ext uri="{FF2B5EF4-FFF2-40B4-BE49-F238E27FC236}">
                <a16:creationId xmlns:a16="http://schemas.microsoft.com/office/drawing/2014/main" id="{E38ED0A3-A7B6-25CB-BC8E-CB041C0FA3B0}"/>
              </a:ext>
            </a:extLst>
          </p:cNvPr>
          <p:cNvSpPr txBox="1"/>
          <p:nvPr/>
        </p:nvSpPr>
        <p:spPr>
          <a:xfrm>
            <a:off x="521985" y="3333593"/>
            <a:ext cx="6196056" cy="1323439"/>
          </a:xfrm>
          <a:prstGeom prst="rect">
            <a:avLst/>
          </a:prstGeom>
          <a:noFill/>
          <a:ln>
            <a:noFill/>
          </a:ln>
        </p:spPr>
        <p:txBody>
          <a:bodyPr wrap="square" rtlCol="0">
            <a:spAutoFit/>
          </a:bodyPr>
          <a:lstStyle/>
          <a:p>
            <a:pPr marL="342900" lvl="2" indent="-342900">
              <a:buFont typeface="Arial" panose="020B0604020202020204" pitchFamily="34" charset="0"/>
              <a:buChar char="•"/>
            </a:pPr>
            <a:r>
              <a:rPr lang="en-GB" sz="2000" dirty="0">
                <a:solidFill>
                  <a:schemeClr val="accent1"/>
                </a:solidFill>
                <a:latin typeface="Century Gothic" panose="020B0502020202020204" pitchFamily="34" charset="0"/>
              </a:rPr>
              <a:t>Introducing hedgerows gives organisms new habitats to live in</a:t>
            </a:r>
          </a:p>
          <a:p>
            <a:pPr marL="342900" lvl="2" indent="-342900">
              <a:buFont typeface="Arial" panose="020B0604020202020204" pitchFamily="34" charset="0"/>
              <a:buChar char="•"/>
            </a:pPr>
            <a:endParaRPr lang="en-GB" sz="2000" dirty="0">
              <a:solidFill>
                <a:schemeClr val="accent1"/>
              </a:solidFill>
              <a:latin typeface="Century Gothic" panose="020B0502020202020204" pitchFamily="34" charset="0"/>
            </a:endParaRPr>
          </a:p>
          <a:p>
            <a:pPr marL="342900" lvl="2" indent="-342900">
              <a:buFont typeface="Arial" panose="020B0604020202020204" pitchFamily="34" charset="0"/>
              <a:buChar char="•"/>
            </a:pPr>
            <a:r>
              <a:rPr lang="en-GB" sz="2000" dirty="0">
                <a:solidFill>
                  <a:schemeClr val="accent1"/>
                </a:solidFill>
                <a:latin typeface="Century Gothic" panose="020B0502020202020204" pitchFamily="34" charset="0"/>
              </a:rPr>
              <a:t>This increases biodiversity</a:t>
            </a:r>
          </a:p>
        </p:txBody>
      </p:sp>
      <p:sp>
        <p:nvSpPr>
          <p:cNvPr id="5" name="TextBox 4">
            <a:extLst>
              <a:ext uri="{FF2B5EF4-FFF2-40B4-BE49-F238E27FC236}">
                <a16:creationId xmlns:a16="http://schemas.microsoft.com/office/drawing/2014/main" id="{2BCB0C2A-902D-0517-5B6B-FB15DCECAB86}"/>
              </a:ext>
            </a:extLst>
          </p:cNvPr>
          <p:cNvSpPr txBox="1"/>
          <p:nvPr/>
        </p:nvSpPr>
        <p:spPr>
          <a:xfrm>
            <a:off x="282618" y="2697471"/>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Tree>
    <p:extLst>
      <p:ext uri="{BB962C8B-B14F-4D97-AF65-F5344CB8AC3E}">
        <p14:creationId xmlns:p14="http://schemas.microsoft.com/office/powerpoint/2010/main" val="315650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846522"/>
            <a:ext cx="4458010"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the different actions humans can take to help maintain biodiversity.</a:t>
            </a:r>
          </a:p>
        </p:txBody>
      </p:sp>
      <p:sp>
        <p:nvSpPr>
          <p:cNvPr id="7" name="TextBox 6">
            <a:extLst>
              <a:ext uri="{FF2B5EF4-FFF2-40B4-BE49-F238E27FC236}">
                <a16:creationId xmlns:a16="http://schemas.microsoft.com/office/drawing/2014/main" id="{B7A3DBB4-E61A-41DB-AB0D-ECE0B2A2E82B}"/>
              </a:ext>
            </a:extLst>
          </p:cNvPr>
          <p:cNvSpPr txBox="1"/>
          <p:nvPr/>
        </p:nvSpPr>
        <p:spPr>
          <a:xfrm>
            <a:off x="377873" y="2801895"/>
            <a:ext cx="6358829" cy="4093428"/>
          </a:xfrm>
          <a:prstGeom prst="rect">
            <a:avLst/>
          </a:prstGeom>
          <a:noFill/>
          <a:ln>
            <a:noFill/>
          </a:ln>
        </p:spPr>
        <p:txBody>
          <a:bodyPr wrap="square" rtlCol="0">
            <a:spAutoFit/>
          </a:bodyPr>
          <a:lstStyle/>
          <a:p>
            <a:pPr marL="360363" lvl="2" indent="-342900">
              <a:buFont typeface="Arial" panose="020B0604020202020204" pitchFamily="34" charset="0"/>
              <a:buChar char="•"/>
            </a:pPr>
            <a:r>
              <a:rPr lang="en-GB" sz="2000" dirty="0">
                <a:solidFill>
                  <a:schemeClr val="accent1"/>
                </a:solidFill>
                <a:latin typeface="Century Gothic" panose="020B0502020202020204" pitchFamily="34" charset="0"/>
              </a:rPr>
              <a:t>People can run, take part in or fund</a:t>
            </a:r>
            <a:r>
              <a:rPr lang="en-GB" sz="2000" b="1" dirty="0">
                <a:solidFill>
                  <a:schemeClr val="accent1"/>
                </a:solidFill>
                <a:latin typeface="Century Gothic" panose="020B0502020202020204" pitchFamily="34" charset="0"/>
              </a:rPr>
              <a:t> breeding programmes </a:t>
            </a:r>
            <a:r>
              <a:rPr lang="en-GB" sz="2000" dirty="0">
                <a:solidFill>
                  <a:schemeClr val="accent1"/>
                </a:solidFill>
                <a:latin typeface="Century Gothic" panose="020B0502020202020204" pitchFamily="34" charset="0"/>
              </a:rPr>
              <a:t>for endangered species.</a:t>
            </a:r>
          </a:p>
          <a:p>
            <a:pPr marL="360363" lvl="2" indent="-342900">
              <a:buFont typeface="Arial" panose="020B0604020202020204" pitchFamily="34" charset="0"/>
              <a:buChar char="•"/>
            </a:pPr>
            <a:r>
              <a:rPr lang="en-GB" sz="2000" dirty="0">
                <a:solidFill>
                  <a:schemeClr val="accent1"/>
                </a:solidFill>
                <a:latin typeface="Century Gothic" panose="020B0502020202020204" pitchFamily="34" charset="0"/>
              </a:rPr>
              <a:t>Humans can </a:t>
            </a:r>
            <a:r>
              <a:rPr lang="en-GB" sz="2000" b="1" dirty="0">
                <a:solidFill>
                  <a:schemeClr val="accent1"/>
                </a:solidFill>
                <a:latin typeface="Century Gothic" panose="020B0502020202020204" pitchFamily="34" charset="0"/>
              </a:rPr>
              <a:t>protect rare </a:t>
            </a:r>
            <a:r>
              <a:rPr lang="en-GB" sz="2000" dirty="0">
                <a:solidFill>
                  <a:schemeClr val="accent1"/>
                </a:solidFill>
                <a:latin typeface="Century Gothic" panose="020B0502020202020204" pitchFamily="34" charset="0"/>
              </a:rPr>
              <a:t>habitats such as mangroves and coral reefs to enable the habitats to regenerate.</a:t>
            </a:r>
          </a:p>
          <a:p>
            <a:pPr marL="360363" lvl="2" indent="-342900">
              <a:buFont typeface="Arial" panose="020B0604020202020204" pitchFamily="34" charset="0"/>
              <a:buChar char="•"/>
            </a:pPr>
            <a:r>
              <a:rPr lang="en-GB" sz="2000" dirty="0">
                <a:solidFill>
                  <a:schemeClr val="accent1"/>
                </a:solidFill>
                <a:latin typeface="Century Gothic" panose="020B0502020202020204" pitchFamily="34" charset="0"/>
              </a:rPr>
              <a:t>Governments and industries can reduce </a:t>
            </a:r>
            <a:r>
              <a:rPr lang="en-GB" sz="2000" b="1" dirty="0">
                <a:solidFill>
                  <a:schemeClr val="accent1"/>
                </a:solidFill>
                <a:latin typeface="Century Gothic" panose="020B0502020202020204" pitchFamily="34" charset="0"/>
              </a:rPr>
              <a:t>deforestation</a:t>
            </a:r>
            <a:r>
              <a:rPr lang="en-GB" sz="2000" dirty="0">
                <a:solidFill>
                  <a:schemeClr val="accent1"/>
                </a:solidFill>
                <a:latin typeface="Century Gothic" panose="020B0502020202020204" pitchFamily="34" charset="0"/>
              </a:rPr>
              <a:t> which will protect habitats and maintain biodiversity in the area. </a:t>
            </a:r>
            <a:endParaRPr lang="en-GB" sz="2000" b="1" dirty="0">
              <a:solidFill>
                <a:schemeClr val="accent1"/>
              </a:solidFill>
              <a:latin typeface="Century Gothic" panose="020B0502020202020204" pitchFamily="34" charset="0"/>
            </a:endParaRPr>
          </a:p>
          <a:p>
            <a:pPr marL="360363" lvl="2" indent="-342900">
              <a:buFont typeface="Arial" panose="020B0604020202020204" pitchFamily="34" charset="0"/>
              <a:buChar char="•"/>
            </a:pPr>
            <a:r>
              <a:rPr lang="en-GB" sz="2000" dirty="0">
                <a:solidFill>
                  <a:schemeClr val="accent1"/>
                </a:solidFill>
                <a:latin typeface="Century Gothic" panose="020B0502020202020204" pitchFamily="34" charset="0"/>
              </a:rPr>
              <a:t>People at home can </a:t>
            </a:r>
            <a:r>
              <a:rPr lang="en-GB" sz="2000" b="1" dirty="0">
                <a:solidFill>
                  <a:schemeClr val="accent1"/>
                </a:solidFill>
                <a:latin typeface="Century Gothic" panose="020B0502020202020204" pitchFamily="34" charset="0"/>
              </a:rPr>
              <a:t>reuse and/or </a:t>
            </a:r>
            <a:r>
              <a:rPr lang="en-GB" sz="2000" dirty="0">
                <a:solidFill>
                  <a:schemeClr val="accent1"/>
                </a:solidFill>
                <a:latin typeface="Century Gothic" panose="020B0502020202020204" pitchFamily="34" charset="0"/>
              </a:rPr>
              <a:t>r</a:t>
            </a:r>
            <a:r>
              <a:rPr lang="en-GB" sz="2000" b="1" dirty="0">
                <a:solidFill>
                  <a:schemeClr val="accent1"/>
                </a:solidFill>
                <a:latin typeface="Century Gothic" panose="020B0502020202020204" pitchFamily="34" charset="0"/>
              </a:rPr>
              <a:t>ecycle</a:t>
            </a:r>
            <a:r>
              <a:rPr lang="en-GB" sz="2000" dirty="0">
                <a:solidFill>
                  <a:schemeClr val="accent1"/>
                </a:solidFill>
                <a:latin typeface="Century Gothic" panose="020B0502020202020204" pitchFamily="34" charset="0"/>
              </a:rPr>
              <a:t> resources to reduce landfill waste</a:t>
            </a:r>
          </a:p>
          <a:p>
            <a:pPr marL="360363" lvl="2" indent="-342900">
              <a:buFont typeface="Arial" panose="020B0604020202020204" pitchFamily="34" charset="0"/>
              <a:buChar char="•"/>
            </a:pPr>
            <a:r>
              <a:rPr lang="en-GB" sz="2000" dirty="0">
                <a:solidFill>
                  <a:schemeClr val="accent1"/>
                </a:solidFill>
                <a:latin typeface="Century Gothic" panose="020B0502020202020204" pitchFamily="34" charset="0"/>
              </a:rPr>
              <a:t>Farmers can reintroduce </a:t>
            </a:r>
            <a:r>
              <a:rPr lang="en-GB" sz="2000" b="1" dirty="0">
                <a:solidFill>
                  <a:schemeClr val="accent1"/>
                </a:solidFill>
                <a:latin typeface="Century Gothic" panose="020B0502020202020204" pitchFamily="34" charset="0"/>
              </a:rPr>
              <a:t>hedgerows</a:t>
            </a:r>
            <a:r>
              <a:rPr lang="en-GB" sz="2000" dirty="0">
                <a:solidFill>
                  <a:schemeClr val="accent1"/>
                </a:solidFill>
                <a:latin typeface="Century Gothic" panose="020B0502020202020204" pitchFamily="34" charset="0"/>
              </a:rPr>
              <a:t> on their farms to provide new habitats and increase biodiversity. </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You: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pic>
        <p:nvPicPr>
          <p:cNvPr id="3" name="Picture 2">
            <a:extLst>
              <a:ext uri="{FF2B5EF4-FFF2-40B4-BE49-F238E27FC236}">
                <a16:creationId xmlns:a16="http://schemas.microsoft.com/office/drawing/2014/main" id="{F192E37B-78CF-42BD-9EEE-300F78E298D3}"/>
              </a:ext>
            </a:extLst>
          </p:cNvPr>
          <p:cNvPicPr>
            <a:picLocks noChangeAspect="1"/>
          </p:cNvPicPr>
          <p:nvPr/>
        </p:nvPicPr>
        <p:blipFill>
          <a:blip r:embed="rId4"/>
          <a:stretch>
            <a:fillRect/>
          </a:stretch>
        </p:blipFill>
        <p:spPr>
          <a:xfrm>
            <a:off x="4767723" y="914300"/>
            <a:ext cx="1664946" cy="1796968"/>
          </a:xfrm>
          <a:prstGeom prst="rect">
            <a:avLst/>
          </a:prstGeom>
        </p:spPr>
      </p:pic>
    </p:spTree>
    <p:extLst>
      <p:ext uri="{BB962C8B-B14F-4D97-AF65-F5344CB8AC3E}">
        <p14:creationId xmlns:p14="http://schemas.microsoft.com/office/powerpoint/2010/main" val="46837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How Humans Can Preserve Biodiversity</a:t>
            </a:r>
          </a:p>
        </p:txBody>
      </p:sp>
      <p:sp>
        <p:nvSpPr>
          <p:cNvPr id="3" name="TextBox 2">
            <a:extLst>
              <a:ext uri="{FF2B5EF4-FFF2-40B4-BE49-F238E27FC236}">
                <a16:creationId xmlns:a16="http://schemas.microsoft.com/office/drawing/2014/main" id="{D8C055AC-EBD6-F04D-A144-AF4CE08268B0}"/>
              </a:ext>
            </a:extLst>
          </p:cNvPr>
          <p:cNvSpPr txBox="1"/>
          <p:nvPr/>
        </p:nvSpPr>
        <p:spPr>
          <a:xfrm>
            <a:off x="540000" y="1224642"/>
            <a:ext cx="10022253" cy="1569660"/>
          </a:xfrm>
          <a:prstGeom prst="rect">
            <a:avLst/>
          </a:prstGeom>
          <a:noFill/>
        </p:spPr>
        <p:txBody>
          <a:bodyPr wrap="square" rtlCol="0">
            <a:spAutoFit/>
          </a:bodyPr>
          <a:lstStyle/>
          <a:p>
            <a:r>
              <a:rPr lang="en-GB" sz="2400" dirty="0">
                <a:latin typeface="Century Gothic" panose="020B0502020202020204" pitchFamily="34" charset="0"/>
              </a:rPr>
              <a:t>Complete the worksheet</a:t>
            </a:r>
          </a:p>
          <a:p>
            <a:endParaRPr lang="en-GB" sz="2400" i="1" dirty="0">
              <a:latin typeface="Century Gothic" panose="020B0502020202020204" pitchFamily="34" charset="0"/>
            </a:endParaRPr>
          </a:p>
          <a:p>
            <a:endParaRPr lang="en-US" sz="2400" dirty="0"/>
          </a:p>
          <a:p>
            <a:endParaRPr lang="en-US" sz="2400" dirty="0"/>
          </a:p>
        </p:txBody>
      </p:sp>
      <p:pic>
        <p:nvPicPr>
          <p:cNvPr id="7" name="Picture 6" descr="Graphical user interface, application, table&#10;&#10;Description automatically generated">
            <a:extLst>
              <a:ext uri="{FF2B5EF4-FFF2-40B4-BE49-F238E27FC236}">
                <a16:creationId xmlns:a16="http://schemas.microsoft.com/office/drawing/2014/main" id="{E80430D4-53AC-C7F1-E1C1-241638A88A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215" y="898635"/>
            <a:ext cx="4860722" cy="6858000"/>
          </a:xfrm>
          <a:prstGeom prst="rect">
            <a:avLst/>
          </a:prstGeom>
          <a:ln>
            <a:solidFill>
              <a:schemeClr val="tx1"/>
            </a:solidFill>
          </a:ln>
        </p:spPr>
      </p:pic>
      <p:pic>
        <p:nvPicPr>
          <p:cNvPr id="5" name="Picture 4">
            <a:extLst>
              <a:ext uri="{FF2B5EF4-FFF2-40B4-BE49-F238E27FC236}">
                <a16:creationId xmlns:a16="http://schemas.microsoft.com/office/drawing/2014/main" id="{44B30332-5832-7E74-1C58-D1361B1E3A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224642"/>
            <a:ext cx="4842133" cy="6858000"/>
          </a:xfrm>
          <a:prstGeom prst="rect">
            <a:avLst/>
          </a:prstGeom>
          <a:ln>
            <a:solidFill>
              <a:schemeClr val="tx1"/>
            </a:solidFill>
          </a:ln>
        </p:spPr>
      </p:pic>
    </p:spTree>
    <p:extLst>
      <p:ext uri="{BB962C8B-B14F-4D97-AF65-F5344CB8AC3E}">
        <p14:creationId xmlns:p14="http://schemas.microsoft.com/office/powerpoint/2010/main" val="408376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716430"/>
            <a:ext cx="10966200" cy="5970865"/>
          </a:xfrm>
          <a:prstGeom prst="rect">
            <a:avLst/>
          </a:prstGeom>
          <a:noFill/>
        </p:spPr>
        <p:txBody>
          <a:bodyPr wrap="square" lIns="0" tIns="0" rIns="0" bIns="0" rtlCol="0">
            <a:spAutoFit/>
          </a:bodyPr>
          <a:lstStyle/>
          <a:p>
            <a:pPr marL="457200" indent="-457200">
              <a:buFont typeface="+mj-lt"/>
              <a:buAutoNum type="arabicPeriod"/>
            </a:pPr>
            <a:r>
              <a:rPr lang="en-GB" sz="2400" dirty="0">
                <a:latin typeface="Century Gothic" panose="020B0502020202020204" pitchFamily="34" charset="0"/>
              </a:rPr>
              <a:t>Which of the following is not a way to maintain biodiversity?</a:t>
            </a:r>
          </a:p>
          <a:p>
            <a:pPr marL="457200" indent="-457200">
              <a:buFont typeface="Wingdings" pitchFamily="2" charset="2"/>
              <a:buChar char="q"/>
            </a:pPr>
            <a:r>
              <a:rPr lang="en-GB" sz="2400" dirty="0">
                <a:latin typeface="Century Gothic" panose="020B0502020202020204" pitchFamily="34" charset="0"/>
              </a:rPr>
              <a:t>A. Protecting rare habitats</a:t>
            </a:r>
          </a:p>
          <a:p>
            <a:pPr marL="457200" indent="-457200">
              <a:buFont typeface="Wingdings" pitchFamily="2" charset="2"/>
              <a:buChar char="q"/>
            </a:pPr>
            <a:r>
              <a:rPr lang="en-GB" sz="2400" dirty="0">
                <a:latin typeface="Century Gothic" panose="020B0502020202020204" pitchFamily="34" charset="0"/>
              </a:rPr>
              <a:t>B.  Selective breeding programmes</a:t>
            </a:r>
          </a:p>
          <a:p>
            <a:pPr marL="457200" indent="-457200">
              <a:buFont typeface="Wingdings" pitchFamily="2" charset="2"/>
              <a:buChar char="q"/>
            </a:pPr>
            <a:r>
              <a:rPr lang="en-GB" sz="2400" dirty="0">
                <a:latin typeface="Century Gothic" panose="020B0502020202020204" pitchFamily="34" charset="0"/>
              </a:rPr>
              <a:t>C. Reducing deforestation</a:t>
            </a:r>
          </a:p>
          <a:p>
            <a:pPr marL="457200" indent="-457200">
              <a:buFont typeface="+mj-lt"/>
              <a:buAutoNum type="arabicPeriod"/>
            </a:pPr>
            <a:endParaRPr lang="en-GB" sz="2400" dirty="0">
              <a:latin typeface="Century Gothic" panose="020B0502020202020204" pitchFamily="34" charset="0"/>
            </a:endParaRPr>
          </a:p>
          <a:p>
            <a:pPr marL="457200" indent="-457200"/>
            <a:r>
              <a:rPr lang="en-GB" sz="2400" dirty="0">
                <a:latin typeface="Century Gothic" panose="020B0502020202020204" pitchFamily="34" charset="0"/>
              </a:rPr>
              <a:t>2. 	Why would a farmer grow hedgerows on their farm?</a:t>
            </a:r>
          </a:p>
          <a:p>
            <a:pPr marL="457200" indent="-457200">
              <a:buFont typeface="Wingdings" pitchFamily="2" charset="2"/>
              <a:buChar char="q"/>
            </a:pPr>
            <a:r>
              <a:rPr lang="en-GB" sz="2400" dirty="0">
                <a:latin typeface="Century Gothic" panose="020B0502020202020204" pitchFamily="34" charset="0"/>
              </a:rPr>
              <a:t>A. To use hedgerows as crops to sell</a:t>
            </a:r>
          </a:p>
          <a:p>
            <a:pPr marL="457200" indent="-457200">
              <a:buFont typeface="Wingdings" pitchFamily="2" charset="2"/>
              <a:buChar char="q"/>
            </a:pPr>
            <a:r>
              <a:rPr lang="en-GB" sz="2400" dirty="0">
                <a:latin typeface="Century Gothic" panose="020B0502020202020204" pitchFamily="34" charset="0"/>
              </a:rPr>
              <a:t>B. To increase crop yield by making more space</a:t>
            </a:r>
          </a:p>
          <a:p>
            <a:pPr marL="457200" indent="-457200">
              <a:buFont typeface="Wingdings" pitchFamily="2" charset="2"/>
              <a:buChar char="q"/>
            </a:pPr>
            <a:r>
              <a:rPr lang="en-GB" sz="2400" dirty="0">
                <a:latin typeface="Century Gothic" panose="020B0502020202020204" pitchFamily="34" charset="0"/>
              </a:rPr>
              <a:t>C. To increase biodiversity</a:t>
            </a:r>
          </a:p>
          <a:p>
            <a:pPr marL="457200" indent="-457200"/>
            <a:endParaRPr lang="en-GB" sz="2400" dirty="0">
              <a:latin typeface="Century Gothic" panose="020B0502020202020204" pitchFamily="34" charset="0"/>
            </a:endParaRPr>
          </a:p>
          <a:p>
            <a:pPr marL="457200" indent="-457200"/>
            <a:r>
              <a:rPr lang="en-GB" sz="2400" dirty="0">
                <a:latin typeface="Century Gothic" panose="020B0502020202020204" pitchFamily="34" charset="0"/>
              </a:rPr>
              <a:t>3. Which of these actions would increase biodiversity?</a:t>
            </a:r>
          </a:p>
          <a:p>
            <a:pPr marL="457200" indent="-457200">
              <a:buFont typeface="Wingdings" pitchFamily="2" charset="2"/>
              <a:buChar char="q"/>
            </a:pPr>
            <a:r>
              <a:rPr lang="en-GB" sz="2400" dirty="0">
                <a:latin typeface="Century Gothic" panose="020B0502020202020204" pitchFamily="34" charset="0"/>
              </a:rPr>
              <a:t>A. Maintaining nature reserves</a:t>
            </a:r>
          </a:p>
          <a:p>
            <a:pPr marL="457200" indent="-457200">
              <a:buFont typeface="Wingdings" pitchFamily="2" charset="2"/>
              <a:buChar char="q"/>
            </a:pPr>
            <a:r>
              <a:rPr lang="en-GB" sz="2400" dirty="0">
                <a:latin typeface="Century Gothic" panose="020B0502020202020204" pitchFamily="34" charset="0"/>
              </a:rPr>
              <a:t>B. Introducing a new species into an ecosystem </a:t>
            </a:r>
          </a:p>
          <a:p>
            <a:pPr marL="457200" indent="-457200">
              <a:buFont typeface="Wingdings" pitchFamily="2" charset="2"/>
              <a:buChar char="q"/>
            </a:pPr>
            <a:r>
              <a:rPr lang="en-GB" sz="2400" dirty="0">
                <a:latin typeface="Century Gothic" panose="020B0502020202020204" pitchFamily="34" charset="0"/>
              </a:rPr>
              <a:t>C. Using a selective breeding programme to produce more individuals with a desired characteristic</a:t>
            </a: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US">
                <a:latin typeface="Century Gothic" panose="020B0502020202020204" pitchFamily="34" charset="0"/>
              </a:rPr>
              <a:t>Answer the questions below.</a:t>
            </a: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43501DD8-2F4A-49D0-865D-C2730AC904FE}"/>
              </a:ext>
            </a:extLst>
          </p:cNvPr>
          <p:cNvSpPr txBox="1"/>
          <p:nvPr/>
        </p:nvSpPr>
        <p:spPr>
          <a:xfrm>
            <a:off x="436686" y="1200277"/>
            <a:ext cx="530915" cy="646331"/>
          </a:xfrm>
          <a:prstGeom prst="rect">
            <a:avLst/>
          </a:prstGeom>
          <a:noFill/>
        </p:spPr>
        <p:txBody>
          <a:bodyPr wrap="none" rtlCol="0">
            <a:spAutoFit/>
          </a:bodyPr>
          <a:lstStyle/>
          <a:p>
            <a:r>
              <a:rPr lang="en-GB" sz="3600" b="1" dirty="0">
                <a:solidFill>
                  <a:schemeClr val="accent1"/>
                </a:solidFill>
              </a:rPr>
              <a:t>✓</a:t>
            </a:r>
          </a:p>
        </p:txBody>
      </p:sp>
      <p:sp>
        <p:nvSpPr>
          <p:cNvPr id="8" name="TextBox 7">
            <a:extLst>
              <a:ext uri="{FF2B5EF4-FFF2-40B4-BE49-F238E27FC236}">
                <a16:creationId xmlns:a16="http://schemas.microsoft.com/office/drawing/2014/main" id="{F1003CAA-16D0-478E-AB01-02BBC6C6802E}"/>
              </a:ext>
            </a:extLst>
          </p:cNvPr>
          <p:cNvSpPr txBox="1"/>
          <p:nvPr/>
        </p:nvSpPr>
        <p:spPr>
          <a:xfrm>
            <a:off x="436685" y="3397468"/>
            <a:ext cx="530915" cy="646331"/>
          </a:xfrm>
          <a:prstGeom prst="rect">
            <a:avLst/>
          </a:prstGeom>
          <a:noFill/>
        </p:spPr>
        <p:txBody>
          <a:bodyPr wrap="none" rtlCol="0">
            <a:spAutoFit/>
          </a:bodyPr>
          <a:lstStyle/>
          <a:p>
            <a:r>
              <a:rPr lang="en-GB" sz="3600" b="1" dirty="0">
                <a:solidFill>
                  <a:schemeClr val="accent1"/>
                </a:solidFill>
              </a:rPr>
              <a:t>✓</a:t>
            </a:r>
          </a:p>
        </p:txBody>
      </p:sp>
      <p:sp>
        <p:nvSpPr>
          <p:cNvPr id="9" name="TextBox 8">
            <a:extLst>
              <a:ext uri="{FF2B5EF4-FFF2-40B4-BE49-F238E27FC236}">
                <a16:creationId xmlns:a16="http://schemas.microsoft.com/office/drawing/2014/main" id="{FAE9ADAA-3E73-4880-9D7B-0BEFAA9EFA18}"/>
              </a:ext>
            </a:extLst>
          </p:cNvPr>
          <p:cNvSpPr txBox="1"/>
          <p:nvPr/>
        </p:nvSpPr>
        <p:spPr>
          <a:xfrm>
            <a:off x="425813" y="4496616"/>
            <a:ext cx="530915" cy="646331"/>
          </a:xfrm>
          <a:prstGeom prst="rect">
            <a:avLst/>
          </a:prstGeom>
          <a:noFill/>
        </p:spPr>
        <p:txBody>
          <a:bodyPr wrap="none" rtlCol="0">
            <a:spAutoFit/>
          </a:bodyPr>
          <a:lstStyle/>
          <a:p>
            <a:r>
              <a:rPr lang="en-GB"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36266767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B3.2.4</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E5E6-8E21-4B42-8E62-54ADA907794E}"/>
              </a:ext>
            </a:extLst>
          </p:cNvPr>
          <p:cNvSpPr>
            <a:spLocks noGrp="1"/>
          </p:cNvSpPr>
          <p:nvPr>
            <p:ph type="title"/>
          </p:nvPr>
        </p:nvSpPr>
        <p:spPr/>
        <p:txBody>
          <a:bodyPr/>
          <a:lstStyle/>
          <a:p>
            <a:r>
              <a:rPr lang="en-US" u="sng" dirty="0">
                <a:latin typeface="Century Gothic" panose="020B0502020202020204" pitchFamily="34" charset="0"/>
              </a:rPr>
              <a:t>How Humans Can Preserve Biodiversity</a:t>
            </a:r>
          </a:p>
        </p:txBody>
      </p:sp>
      <p:pic>
        <p:nvPicPr>
          <p:cNvPr id="3" name="Picture 2">
            <a:extLst>
              <a:ext uri="{FF2B5EF4-FFF2-40B4-BE49-F238E27FC236}">
                <a16:creationId xmlns:a16="http://schemas.microsoft.com/office/drawing/2014/main" id="{05DCA330-6BB3-FD45-B0A9-B504FCD18275}"/>
              </a:ext>
            </a:extLst>
          </p:cNvPr>
          <p:cNvPicPr>
            <a:picLocks noChangeAspect="1"/>
          </p:cNvPicPr>
          <p:nvPr/>
        </p:nvPicPr>
        <p:blipFill>
          <a:blip r:embed="rId3"/>
          <a:stretch>
            <a:fillRect/>
          </a:stretch>
        </p:blipFill>
        <p:spPr>
          <a:xfrm>
            <a:off x="10486180" y="5511662"/>
            <a:ext cx="1054990" cy="1087802"/>
          </a:xfrm>
          <a:prstGeom prst="rect">
            <a:avLst/>
          </a:prstGeom>
        </p:spPr>
      </p:pic>
      <p:sp>
        <p:nvSpPr>
          <p:cNvPr id="4" name="TextBox 3">
            <a:extLst>
              <a:ext uri="{FF2B5EF4-FFF2-40B4-BE49-F238E27FC236}">
                <a16:creationId xmlns:a16="http://schemas.microsoft.com/office/drawing/2014/main" id="{C9DAE09F-7B34-1544-BA11-E65A4E5E0B9C}"/>
              </a:ext>
            </a:extLst>
          </p:cNvPr>
          <p:cNvSpPr txBox="1"/>
          <p:nvPr/>
        </p:nvSpPr>
        <p:spPr>
          <a:xfrm>
            <a:off x="540000" y="1171134"/>
            <a:ext cx="8908508" cy="5170646"/>
          </a:xfrm>
          <a:prstGeom prst="rect">
            <a:avLst/>
          </a:prstGeom>
          <a:noFill/>
        </p:spPr>
        <p:txBody>
          <a:bodyPr wrap="square" lIns="0" tIns="0" rIns="0" bIns="0" rtlCol="0" anchor="t">
            <a:spAutoFit/>
          </a:bodyPr>
          <a:lstStyle/>
          <a:p>
            <a:r>
              <a:rPr lang="en-GB" sz="2400" b="1" dirty="0">
                <a:latin typeface="Century Gothic" panose="020B0502020202020204" pitchFamily="34" charset="0"/>
              </a:rPr>
              <a:t>Answer the following questions:</a:t>
            </a:r>
          </a:p>
          <a:p>
            <a:pPr marL="457200" indent="-457200">
              <a:buAutoNum type="arabicPeriod"/>
            </a:pPr>
            <a:r>
              <a:rPr lang="en-GB" sz="2400" dirty="0">
                <a:latin typeface="Century Gothic" panose="020B0502020202020204" pitchFamily="34" charset="0"/>
              </a:rPr>
              <a:t>State the definition of biodiversity.</a:t>
            </a:r>
          </a:p>
          <a:p>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the definition of an ecosystem.</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Why is high biodiversity important for an ecosystem?</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Identify three resources that plants compete for.</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Round 34928 to three significant figures. </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15" name="TextBox 14">
            <a:extLst>
              <a:ext uri="{FF2B5EF4-FFF2-40B4-BE49-F238E27FC236}">
                <a16:creationId xmlns:a16="http://schemas.microsoft.com/office/drawing/2014/main" id="{AA4A4310-5B87-C945-9559-916B8FC5D3C0}"/>
              </a:ext>
            </a:extLst>
          </p:cNvPr>
          <p:cNvSpPr txBox="1"/>
          <p:nvPr/>
        </p:nvSpPr>
        <p:spPr>
          <a:xfrm>
            <a:off x="1021649" y="1867422"/>
            <a:ext cx="7280866"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The variety of different species in an ecosystem. </a:t>
            </a:r>
          </a:p>
        </p:txBody>
      </p:sp>
      <p:sp>
        <p:nvSpPr>
          <p:cNvPr id="16" name="TextBox 15">
            <a:extLst>
              <a:ext uri="{FF2B5EF4-FFF2-40B4-BE49-F238E27FC236}">
                <a16:creationId xmlns:a16="http://schemas.microsoft.com/office/drawing/2014/main" id="{201A9CFE-4DB9-4541-8A46-C2352A973BE2}"/>
              </a:ext>
            </a:extLst>
          </p:cNvPr>
          <p:cNvSpPr txBox="1"/>
          <p:nvPr/>
        </p:nvSpPr>
        <p:spPr>
          <a:xfrm>
            <a:off x="1021650" y="2627110"/>
            <a:ext cx="8442624"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The interaction of a community of organisms with the non-living parts of their habitat. </a:t>
            </a:r>
          </a:p>
        </p:txBody>
      </p:sp>
      <p:sp>
        <p:nvSpPr>
          <p:cNvPr id="17" name="TextBox 16">
            <a:extLst>
              <a:ext uri="{FF2B5EF4-FFF2-40B4-BE49-F238E27FC236}">
                <a16:creationId xmlns:a16="http://schemas.microsoft.com/office/drawing/2014/main" id="{2698B0BD-9EE3-804E-8A55-A6279C1C2A53}"/>
              </a:ext>
            </a:extLst>
          </p:cNvPr>
          <p:cNvSpPr txBox="1"/>
          <p:nvPr/>
        </p:nvSpPr>
        <p:spPr>
          <a:xfrm>
            <a:off x="1021649" y="3735106"/>
            <a:ext cx="8775425"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Each species is not dependent on just one other species.</a:t>
            </a:r>
          </a:p>
        </p:txBody>
      </p:sp>
      <p:sp>
        <p:nvSpPr>
          <p:cNvPr id="8" name="TextBox 7">
            <a:extLst>
              <a:ext uri="{FF2B5EF4-FFF2-40B4-BE49-F238E27FC236}">
                <a16:creationId xmlns:a16="http://schemas.microsoft.com/office/drawing/2014/main" id="{95A70ECA-92EA-4CEC-96D5-CA7C5F19BD5E}"/>
              </a:ext>
            </a:extLst>
          </p:cNvPr>
          <p:cNvSpPr txBox="1"/>
          <p:nvPr/>
        </p:nvSpPr>
        <p:spPr>
          <a:xfrm>
            <a:off x="1021649" y="4450672"/>
            <a:ext cx="8775425"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Sunlight, space, water, minerals.</a:t>
            </a:r>
          </a:p>
        </p:txBody>
      </p:sp>
      <p:sp>
        <p:nvSpPr>
          <p:cNvPr id="9" name="TextBox 8">
            <a:extLst>
              <a:ext uri="{FF2B5EF4-FFF2-40B4-BE49-F238E27FC236}">
                <a16:creationId xmlns:a16="http://schemas.microsoft.com/office/drawing/2014/main" id="{0EF1CECB-4C4B-4887-9C53-2CFAECE112CC}"/>
              </a:ext>
            </a:extLst>
          </p:cNvPr>
          <p:cNvSpPr txBox="1"/>
          <p:nvPr/>
        </p:nvSpPr>
        <p:spPr>
          <a:xfrm>
            <a:off x="1021649" y="5191409"/>
            <a:ext cx="8775425"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34900</a:t>
            </a:r>
          </a:p>
        </p:txBody>
      </p:sp>
    </p:spTree>
    <p:extLst>
      <p:ext uri="{BB962C8B-B14F-4D97-AF65-F5344CB8AC3E}">
        <p14:creationId xmlns:p14="http://schemas.microsoft.com/office/powerpoint/2010/main" val="41045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66E9-2E2C-CAE4-627B-6829E2B62ECE}"/>
              </a:ext>
            </a:extLst>
          </p:cNvPr>
          <p:cNvPicPr>
            <a:picLocks noChangeAspect="1"/>
          </p:cNvPicPr>
          <p:nvPr/>
        </p:nvPicPr>
        <p:blipFill>
          <a:blip r:embed="rId3"/>
          <a:stretch>
            <a:fillRect/>
          </a:stretch>
        </p:blipFill>
        <p:spPr>
          <a:xfrm>
            <a:off x="5470385" y="27112"/>
            <a:ext cx="7371144" cy="5040832"/>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B3.2.4</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755058"/>
            <a:ext cx="5001996" cy="777941"/>
          </a:xfrm>
        </p:spPr>
        <p:txBody>
          <a:bodyPr/>
          <a:lstStyle/>
          <a:p>
            <a:r>
              <a:rPr lang="en-US" dirty="0">
                <a:latin typeface="Century Gothic" panose="020B0502020202020204" pitchFamily="34" charset="0"/>
              </a:rPr>
              <a:t>How Humans Can Preserve Biodiversity</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11/02/2025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11370264" y="1885307"/>
            <a:ext cx="837234" cy="432292"/>
          </a:xfrm>
          <a:prstGeom prst="rect">
            <a:avLst/>
          </a:prstGeom>
        </p:spPr>
      </p:pic>
      <p:pic>
        <p:nvPicPr>
          <p:cNvPr id="14" name="Picture 13">
            <a:extLst>
              <a:ext uri="{FF2B5EF4-FFF2-40B4-BE49-F238E27FC236}">
                <a16:creationId xmlns:a16="http://schemas.microsoft.com/office/drawing/2014/main" id="{A1F79DBD-6263-7EE0-0858-8232DE940110}"/>
              </a:ext>
            </a:extLst>
          </p:cNvPr>
          <p:cNvPicPr>
            <a:picLocks noChangeAspect="1"/>
          </p:cNvPicPr>
          <p:nvPr/>
        </p:nvPicPr>
        <p:blipFill>
          <a:blip r:embed="rId5"/>
          <a:stretch>
            <a:fillRect/>
          </a:stretch>
        </p:blipFill>
        <p:spPr>
          <a:xfrm>
            <a:off x="10426727" y="5074350"/>
            <a:ext cx="1054990" cy="1087802"/>
          </a:xfrm>
          <a:prstGeom prst="rect">
            <a:avLst/>
          </a:prstGeom>
        </p:spPr>
      </p:pic>
      <p:sp>
        <p:nvSpPr>
          <p:cNvPr id="16" name="TextBox 15">
            <a:extLst>
              <a:ext uri="{FF2B5EF4-FFF2-40B4-BE49-F238E27FC236}">
                <a16:creationId xmlns:a16="http://schemas.microsoft.com/office/drawing/2014/main" id="{55A61230-D685-8488-6EBD-3113E9A42BF8}"/>
              </a:ext>
            </a:extLst>
          </p:cNvPr>
          <p:cNvSpPr txBox="1"/>
          <p:nvPr/>
        </p:nvSpPr>
        <p:spPr>
          <a:xfrm>
            <a:off x="252155" y="4464720"/>
            <a:ext cx="6448190" cy="2339102"/>
          </a:xfrm>
          <a:prstGeom prst="rect">
            <a:avLst/>
          </a:prstGeom>
          <a:noFill/>
        </p:spPr>
        <p:txBody>
          <a:bodyPr wrap="square" rtlCol="0">
            <a:spAutoFit/>
          </a:bodyPr>
          <a:lstStyle/>
          <a:p>
            <a:r>
              <a:rPr lang="en-US" dirty="0">
                <a:latin typeface="Century Gothic" panose="020B0502020202020204" pitchFamily="34" charset="0"/>
              </a:rPr>
              <a:t>B3.2.1 Prior Knowledge Review</a:t>
            </a:r>
          </a:p>
          <a:p>
            <a:r>
              <a:rPr lang="en-US" dirty="0">
                <a:latin typeface="Century Gothic" panose="020B0502020202020204" pitchFamily="34" charset="0"/>
              </a:rPr>
              <a:t>B3.2.2 Biodiversity</a:t>
            </a:r>
          </a:p>
          <a:p>
            <a:r>
              <a:rPr lang="en-US" dirty="0">
                <a:latin typeface="Century Gothic" panose="020B0502020202020204" pitchFamily="34" charset="0"/>
              </a:rPr>
              <a:t>B3.2.3 How Humans Affect Biodiversity</a:t>
            </a:r>
          </a:p>
          <a:p>
            <a:pPr marL="342900" indent="-342900">
              <a:buFont typeface="Wingdings" pitchFamily="2" charset="2"/>
              <a:buChar char="Ø"/>
            </a:pPr>
            <a:r>
              <a:rPr lang="en-US" sz="2000" b="1" dirty="0">
                <a:latin typeface="Century Gothic" panose="020B0502020202020204" pitchFamily="34" charset="0"/>
              </a:rPr>
              <a:t>B3.2.4 How Humans can Preserve Biodiversity</a:t>
            </a:r>
          </a:p>
          <a:p>
            <a:r>
              <a:rPr lang="en-US" dirty="0">
                <a:latin typeface="Century Gothic" panose="020B0502020202020204" pitchFamily="34" charset="0"/>
              </a:rPr>
              <a:t>B3.2.5 The Effect of Pollution on Biodiversity</a:t>
            </a:r>
          </a:p>
          <a:p>
            <a:r>
              <a:rPr lang="en-US" dirty="0">
                <a:latin typeface="Century Gothic" panose="020B0502020202020204" pitchFamily="34" charset="0"/>
              </a:rPr>
              <a:t>B3.2.6 Global Warming</a:t>
            </a:r>
          </a:p>
          <a:p>
            <a:r>
              <a:rPr lang="en-US" dirty="0">
                <a:latin typeface="Century Gothic" panose="020B0502020202020204" pitchFamily="34" charset="0"/>
              </a:rPr>
              <a:t>B3.2.7 Taking It Further: Pyramids of Biomass</a:t>
            </a:r>
          </a:p>
          <a:p>
            <a:endParaRPr lang="en-US" dirty="0">
              <a:latin typeface="Century Gothic" panose="020B0502020202020204" pitchFamily="34" charset="0"/>
            </a:endParaRPr>
          </a:p>
        </p:txBody>
      </p:sp>
      <p:sp>
        <p:nvSpPr>
          <p:cNvPr id="17" name="TextBox 16">
            <a:extLst>
              <a:ext uri="{FF2B5EF4-FFF2-40B4-BE49-F238E27FC236}">
                <a16:creationId xmlns:a16="http://schemas.microsoft.com/office/drawing/2014/main" id="{60BBFB99-2590-B88F-3EFC-4500233EE6E6}"/>
              </a:ext>
            </a:extLst>
          </p:cNvPr>
          <p:cNvSpPr txBox="1"/>
          <p:nvPr/>
        </p:nvSpPr>
        <p:spPr>
          <a:xfrm>
            <a:off x="5511474" y="4469225"/>
            <a:ext cx="5116229" cy="923330"/>
          </a:xfrm>
          <a:prstGeom prst="rect">
            <a:avLst/>
          </a:prstGeom>
          <a:noFill/>
        </p:spPr>
        <p:txBody>
          <a:bodyPr wrap="square" rtlCol="0">
            <a:spAutoFit/>
          </a:bodyPr>
          <a:lstStyle/>
          <a:p>
            <a:r>
              <a:rPr lang="en-US" dirty="0">
                <a:latin typeface="Century Gothic" panose="020B0502020202020204" pitchFamily="34" charset="0"/>
              </a:rPr>
              <a:t>B3.2.8 Taking It Further: Farming and Biotechnology</a:t>
            </a:r>
          </a:p>
          <a:p>
            <a:r>
              <a:rPr lang="en-US" dirty="0">
                <a:latin typeface="Century Gothic" panose="020B0502020202020204" pitchFamily="34" charset="0"/>
              </a:rPr>
              <a:t>B3.2.9 Taking It Further: Food Security</a:t>
            </a:r>
          </a:p>
        </p:txBody>
      </p:sp>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006093"/>
            <a:ext cx="10620000" cy="3046988"/>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that the growth of the human population has increased demand for resources</a:t>
            </a:r>
          </a:p>
          <a:p>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how scientists and citizens can reduce human impact on biodiversity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Evaluate </a:t>
            </a:r>
            <a:r>
              <a:rPr lang="en-GB" sz="2400" dirty="0">
                <a:latin typeface="Century Gothic" panose="020B0502020202020204" pitchFamily="34" charset="0"/>
              </a:rPr>
              <a:t>whose responsibility it is to reduce human impact on the environment</a:t>
            </a: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467431"/>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Key Words:</a:t>
            </a:r>
          </a:p>
        </p:txBody>
      </p:sp>
      <p:sp>
        <p:nvSpPr>
          <p:cNvPr id="13" name="Rectangle 12">
            <a:extLst>
              <a:ext uri="{FF2B5EF4-FFF2-40B4-BE49-F238E27FC236}">
                <a16:creationId xmlns:a16="http://schemas.microsoft.com/office/drawing/2014/main" id="{3E876D59-91E6-364D-B1C6-8965DED5E5DB}"/>
              </a:ext>
            </a:extLst>
          </p:cNvPr>
          <p:cNvSpPr/>
          <p:nvPr/>
        </p:nvSpPr>
        <p:spPr>
          <a:xfrm>
            <a:off x="1980581" y="5790214"/>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resources</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population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biodiversity</a:t>
            </a:r>
          </a:p>
        </p:txBody>
      </p:sp>
    </p:spTree>
    <p:extLst>
      <p:ext uri="{BB962C8B-B14F-4D97-AF65-F5344CB8AC3E}">
        <p14:creationId xmlns:p14="http://schemas.microsoft.com/office/powerpoint/2010/main" val="93965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Graphical user interface, text, application, letter&#10;&#10;Description automatically generated">
            <a:extLst>
              <a:ext uri="{FF2B5EF4-FFF2-40B4-BE49-F238E27FC236}">
                <a16:creationId xmlns:a16="http://schemas.microsoft.com/office/drawing/2014/main" id="{11EE4A35-F863-B39E-7735-EB2717108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297" y="4223848"/>
            <a:ext cx="4552512" cy="2548746"/>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1063576"/>
            <a:ext cx="7629640" cy="4730847"/>
          </a:xfrm>
          <a:prstGeom prst="rect">
            <a:avLst/>
          </a:prstGeom>
          <a:noFill/>
        </p:spPr>
        <p:txBody>
          <a:bodyPr wrap="square" lIns="0" tIns="0" rIns="0" bIns="0" rtlCol="0">
            <a:spAutoFit/>
          </a:bodyPr>
          <a:lstStyle/>
          <a:p>
            <a:r>
              <a:rPr lang="en-GB" sz="2400" dirty="0">
                <a:latin typeface="Century Gothic" panose="020B0502020202020204" pitchFamily="34" charset="0"/>
              </a:rPr>
              <a:t>Scientists and many global citizens are using various methods to try to reduce human impact on biodiversity:</a:t>
            </a:r>
          </a:p>
          <a:p>
            <a:pPr marL="342900" indent="-342900">
              <a:buFont typeface="Arial" panose="020B0604020202020204" pitchFamily="34" charset="0"/>
              <a:buChar char="•"/>
            </a:pPr>
            <a:endParaRPr lang="en-GB" sz="2400" dirty="0">
              <a:latin typeface="Century Gothic" panose="020B0502020202020204" pitchFamily="34" charset="0"/>
            </a:endParaRPr>
          </a:p>
          <a:p>
            <a:pPr marL="800100" lvl="1" indent="-342900">
              <a:lnSpc>
                <a:spcPct val="150000"/>
              </a:lnSpc>
              <a:buFont typeface="Arial" panose="020B0604020202020204" pitchFamily="34" charset="0"/>
              <a:buChar char="•"/>
            </a:pPr>
            <a:r>
              <a:rPr lang="en-GB" sz="2400" b="1" dirty="0">
                <a:latin typeface="Century Gothic" panose="020B0502020202020204" pitchFamily="34" charset="0"/>
              </a:rPr>
              <a:t>Breeding programmes </a:t>
            </a:r>
            <a:r>
              <a:rPr lang="en-GB" sz="2400" dirty="0">
                <a:latin typeface="Century Gothic" panose="020B0502020202020204" pitchFamily="34" charset="0"/>
              </a:rPr>
              <a:t>for endangered species</a:t>
            </a:r>
          </a:p>
          <a:p>
            <a:pPr marL="800100" lvl="1" indent="-342900">
              <a:lnSpc>
                <a:spcPct val="150000"/>
              </a:lnSpc>
              <a:buFont typeface="Arial" panose="020B0604020202020204" pitchFamily="34" charset="0"/>
              <a:buChar char="•"/>
            </a:pPr>
            <a:r>
              <a:rPr lang="en-GB" sz="2400" dirty="0">
                <a:latin typeface="Century Gothic" panose="020B0502020202020204" pitchFamily="34" charset="0"/>
              </a:rPr>
              <a:t>Rare </a:t>
            </a:r>
            <a:r>
              <a:rPr lang="en-GB" sz="2400" b="1" dirty="0">
                <a:latin typeface="Century Gothic" panose="020B0502020202020204" pitchFamily="34" charset="0"/>
              </a:rPr>
              <a:t>habitat protection</a:t>
            </a:r>
          </a:p>
          <a:p>
            <a:pPr marL="800100" lvl="1" indent="-342900">
              <a:lnSpc>
                <a:spcPct val="150000"/>
              </a:lnSpc>
              <a:buFont typeface="Arial" panose="020B0604020202020204" pitchFamily="34" charset="0"/>
              <a:buChar char="•"/>
            </a:pPr>
            <a:r>
              <a:rPr lang="en-GB" sz="2400" dirty="0">
                <a:latin typeface="Century Gothic" panose="020B0502020202020204" pitchFamily="34" charset="0"/>
              </a:rPr>
              <a:t>Reducing </a:t>
            </a:r>
            <a:r>
              <a:rPr lang="en-GB" sz="2400" b="1" dirty="0">
                <a:latin typeface="Century Gothic" panose="020B0502020202020204" pitchFamily="34" charset="0"/>
              </a:rPr>
              <a:t>deforestation</a:t>
            </a:r>
          </a:p>
          <a:p>
            <a:pPr marL="800100" lvl="1" indent="-342900">
              <a:lnSpc>
                <a:spcPct val="150000"/>
              </a:lnSpc>
              <a:buFont typeface="Arial" panose="020B0604020202020204" pitchFamily="34" charset="0"/>
              <a:buChar char="•"/>
            </a:pPr>
            <a:r>
              <a:rPr lang="en-GB" sz="2400" b="1" dirty="0">
                <a:latin typeface="Century Gothic" panose="020B0502020202020204" pitchFamily="34" charset="0"/>
              </a:rPr>
              <a:t>Recycling</a:t>
            </a:r>
            <a:r>
              <a:rPr lang="en-GB" sz="2400" dirty="0">
                <a:latin typeface="Century Gothic" panose="020B0502020202020204" pitchFamily="34" charset="0"/>
              </a:rPr>
              <a:t> resources to reduce landfill waste</a:t>
            </a:r>
          </a:p>
          <a:p>
            <a:pPr marL="800100" lvl="1" indent="-342900">
              <a:lnSpc>
                <a:spcPct val="150000"/>
              </a:lnSpc>
              <a:buFont typeface="Arial" panose="020B0604020202020204" pitchFamily="34" charset="0"/>
              <a:buChar char="•"/>
            </a:pPr>
            <a:r>
              <a:rPr lang="en-GB" sz="2400" dirty="0">
                <a:latin typeface="Century Gothic" panose="020B0502020202020204" pitchFamily="34" charset="0"/>
              </a:rPr>
              <a:t>Growing </a:t>
            </a:r>
            <a:r>
              <a:rPr lang="en-GB" sz="2400" b="1" dirty="0">
                <a:latin typeface="Century Gothic" panose="020B0502020202020204" pitchFamily="34" charset="0"/>
              </a:rPr>
              <a:t>hedgerows</a:t>
            </a:r>
            <a:r>
              <a:rPr lang="en-GB" sz="2400" dirty="0">
                <a:latin typeface="Century Gothic" panose="020B0502020202020204" pitchFamily="34" charset="0"/>
              </a:rPr>
              <a:t> on farms </a:t>
            </a: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Human Effects on Biodiversity</a:t>
            </a:r>
          </a:p>
        </p:txBody>
      </p:sp>
      <p:pic>
        <p:nvPicPr>
          <p:cNvPr id="1026" name="Picture 2" descr="Panda, Endangered, Rare, Protected">
            <a:extLst>
              <a:ext uri="{FF2B5EF4-FFF2-40B4-BE49-F238E27FC236}">
                <a16:creationId xmlns:a16="http://schemas.microsoft.com/office/drawing/2014/main" id="{43973843-7FB4-5CAC-6846-2A407DFB8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4153" y="1855985"/>
            <a:ext cx="3607019" cy="2707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92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582901"/>
            <a:ext cx="10041680" cy="5355312"/>
          </a:xfrm>
          <a:prstGeom prst="rect">
            <a:avLst/>
          </a:prstGeom>
          <a:noFill/>
        </p:spPr>
        <p:txBody>
          <a:bodyPr wrap="square" lIns="0" tIns="0" rIns="0" bIns="0" rtlCol="0">
            <a:spAutoFit/>
          </a:bodyPr>
          <a:lstStyle/>
          <a:p>
            <a:pPr marL="457200" indent="-457200">
              <a:lnSpc>
                <a:spcPct val="300000"/>
              </a:lnSpc>
              <a:buAutoNum type="alphaLcPeriod"/>
            </a:pPr>
            <a:r>
              <a:rPr lang="en-GB" sz="2400" dirty="0">
                <a:latin typeface="Century Gothic" panose="020B0502020202020204" pitchFamily="34" charset="0"/>
              </a:rPr>
              <a:t>An example of a rare habitat that is protected is a coral reef</a:t>
            </a:r>
          </a:p>
          <a:p>
            <a:pPr marL="457200" indent="-457200">
              <a:lnSpc>
                <a:spcPct val="300000"/>
              </a:lnSpc>
              <a:buAutoNum type="alphaLcPeriod"/>
            </a:pPr>
            <a:r>
              <a:rPr lang="en-GB" sz="2400" dirty="0">
                <a:latin typeface="Century Gothic" panose="020B0502020202020204" pitchFamily="34" charset="0"/>
              </a:rPr>
              <a:t>Reintroducing hedgerows on farms decreases biodiversity</a:t>
            </a:r>
          </a:p>
          <a:p>
            <a:pPr marL="457200" indent="-457200">
              <a:lnSpc>
                <a:spcPct val="300000"/>
              </a:lnSpc>
              <a:buFont typeface="+mj-lt"/>
              <a:buAutoNum type="alphaLcPeriod"/>
            </a:pPr>
            <a:r>
              <a:rPr lang="en-GB" sz="2400" dirty="0">
                <a:latin typeface="Century Gothic" panose="020B0502020202020204" pitchFamily="34" charset="0"/>
              </a:rPr>
              <a:t>All breeding programmes always increase biodiversity</a:t>
            </a:r>
          </a:p>
          <a:p>
            <a:pPr marL="457200" indent="-457200">
              <a:lnSpc>
                <a:spcPct val="300000"/>
              </a:lnSpc>
              <a:buFont typeface="+mj-lt"/>
              <a:buAutoNum type="alphaLcPeriod"/>
            </a:pPr>
            <a:r>
              <a:rPr lang="en-GB" sz="2400" dirty="0">
                <a:latin typeface="Century Gothic" panose="020B0502020202020204" pitchFamily="34" charset="0"/>
              </a:rPr>
              <a:t>Deforestation is planting new trees to increase biodiversity</a:t>
            </a:r>
          </a:p>
          <a:p>
            <a:pPr>
              <a:lnSpc>
                <a:spcPct val="150000"/>
              </a:lnSpc>
            </a:pP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2" name="Rectangle 1"/>
          <p:cNvSpPr/>
          <p:nvPr/>
        </p:nvSpPr>
        <p:spPr>
          <a:xfrm>
            <a:off x="993951" y="1510407"/>
            <a:ext cx="7635206"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True</a:t>
            </a: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dirty="0">
                <a:latin typeface="Century Gothic" panose="020B0502020202020204" pitchFamily="34" charset="0"/>
              </a:rPr>
              <a:t>True or false?</a:t>
            </a:r>
          </a:p>
        </p:txBody>
      </p:sp>
      <p:sp>
        <p:nvSpPr>
          <p:cNvPr id="10" name="Rectangle 9">
            <a:extLst>
              <a:ext uri="{FF2B5EF4-FFF2-40B4-BE49-F238E27FC236}">
                <a16:creationId xmlns:a16="http://schemas.microsoft.com/office/drawing/2014/main" id="{84A47FA2-08A4-9843-AA30-CE8109D94755}"/>
              </a:ext>
            </a:extLst>
          </p:cNvPr>
          <p:cNvSpPr/>
          <p:nvPr/>
        </p:nvSpPr>
        <p:spPr>
          <a:xfrm>
            <a:off x="993951" y="2616862"/>
            <a:ext cx="8706875" cy="738664"/>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 - increases biodiversity because it provides a habitat for many different species </a:t>
            </a:r>
          </a:p>
        </p:txBody>
      </p:sp>
      <p:sp>
        <p:nvSpPr>
          <p:cNvPr id="11" name="Rectangle 10">
            <a:extLst>
              <a:ext uri="{FF2B5EF4-FFF2-40B4-BE49-F238E27FC236}">
                <a16:creationId xmlns:a16="http://schemas.microsoft.com/office/drawing/2014/main" id="{6F188DFD-4B6A-7342-A29B-2F435E7A9FC0}"/>
              </a:ext>
            </a:extLst>
          </p:cNvPr>
          <p:cNvSpPr/>
          <p:nvPr/>
        </p:nvSpPr>
        <p:spPr>
          <a:xfrm>
            <a:off x="993951" y="3640810"/>
            <a:ext cx="9298494" cy="738664"/>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 - selective breeding programmes will decrease biodiversity as they reduce genetic variation in a population</a:t>
            </a:r>
          </a:p>
        </p:txBody>
      </p:sp>
      <p:sp>
        <p:nvSpPr>
          <p:cNvPr id="8" name="Rectangle 7">
            <a:extLst>
              <a:ext uri="{FF2B5EF4-FFF2-40B4-BE49-F238E27FC236}">
                <a16:creationId xmlns:a16="http://schemas.microsoft.com/office/drawing/2014/main" id="{7095C907-1C8E-4E41-BA55-1F8F0F4994FD}"/>
              </a:ext>
            </a:extLst>
          </p:cNvPr>
          <p:cNvSpPr/>
          <p:nvPr/>
        </p:nvSpPr>
        <p:spPr>
          <a:xfrm>
            <a:off x="1007179" y="4773706"/>
            <a:ext cx="9298494" cy="738664"/>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 - deforestation is cutting down trees (for farming, building, etc) which reduces biodiversity</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3056732"/>
            <a:ext cx="5644236"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5508980" y="-541786"/>
            <a:ext cx="7127838"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060879" y="402338"/>
            <a:ext cx="5644236" cy="364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17010" y="1177981"/>
            <a:ext cx="4155270" cy="1815882"/>
          </a:xfrm>
          <a:prstGeom prst="rect">
            <a:avLst/>
          </a:prstGeom>
          <a:noFill/>
          <a:ln>
            <a:noFill/>
          </a:ln>
        </p:spPr>
        <p:txBody>
          <a:bodyPr wrap="square" rtlCol="0">
            <a:spAutoFit/>
          </a:bodyPr>
          <a:lstStyle/>
          <a:p>
            <a:r>
              <a:rPr lang="en-US" sz="2800" dirty="0">
                <a:latin typeface="Century Gothic" panose="020B0502020202020204" pitchFamily="34" charset="0"/>
              </a:rPr>
              <a:t>One person cannot make a difference to waste, there is nothing I can do</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182346" y="4049314"/>
            <a:ext cx="3194613" cy="1815882"/>
          </a:xfrm>
          <a:prstGeom prst="rect">
            <a:avLst/>
          </a:prstGeom>
          <a:noFill/>
          <a:ln>
            <a:noFill/>
          </a:ln>
        </p:spPr>
        <p:txBody>
          <a:bodyPr wrap="square" rtlCol="0">
            <a:spAutoFit/>
          </a:bodyPr>
          <a:lstStyle/>
          <a:p>
            <a:r>
              <a:rPr lang="en-US" sz="2800" dirty="0">
                <a:latin typeface="Century Gothic" panose="020B0502020202020204" pitchFamily="34" charset="0"/>
              </a:rPr>
              <a:t>Companies should not be allowed to sell single use plastics</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759957" y="3905042"/>
            <a:ext cx="2631390" cy="2246769"/>
          </a:xfrm>
          <a:prstGeom prst="rect">
            <a:avLst/>
          </a:prstGeom>
          <a:noFill/>
          <a:ln>
            <a:noFill/>
          </a:ln>
        </p:spPr>
        <p:txBody>
          <a:bodyPr wrap="square" rtlCol="0">
            <a:spAutoFit/>
          </a:bodyPr>
          <a:lstStyle/>
          <a:p>
            <a:r>
              <a:rPr lang="en-US" sz="2800" dirty="0">
                <a:latin typeface="Century Gothic" panose="020B0502020202020204" pitchFamily="34" charset="0"/>
              </a:rPr>
              <a:t>All countries are equally responsible for reducing biodiversity </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236153" y="677859"/>
            <a:ext cx="4145352" cy="2246769"/>
          </a:xfrm>
          <a:prstGeom prst="rect">
            <a:avLst/>
          </a:prstGeom>
          <a:noFill/>
          <a:ln>
            <a:noFill/>
          </a:ln>
        </p:spPr>
        <p:txBody>
          <a:bodyPr wrap="square" rtlCol="0">
            <a:spAutoFit/>
          </a:bodyPr>
          <a:lstStyle/>
          <a:p>
            <a:r>
              <a:rPr lang="en-US" sz="2800" dirty="0">
                <a:latin typeface="Century Gothic" panose="020B0502020202020204" pitchFamily="34" charset="0"/>
              </a:rPr>
              <a:t>The government of each country should be responsible for making people produce less waste</a:t>
            </a:r>
          </a:p>
        </p:txBody>
      </p:sp>
    </p:spTree>
    <p:extLst>
      <p:ext uri="{BB962C8B-B14F-4D97-AF65-F5344CB8AC3E}">
        <p14:creationId xmlns:p14="http://schemas.microsoft.com/office/powerpoint/2010/main" val="3589581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5632311"/>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Why has the demand for resources increased?</a:t>
            </a:r>
          </a:p>
          <a:p>
            <a:pPr marL="457200" indent="-457200">
              <a:buAutoNum type="arabicPeriod"/>
            </a:pPr>
            <a:r>
              <a:rPr lang="en-GB" sz="2400" dirty="0">
                <a:latin typeface="Century Gothic" panose="020B0502020202020204" pitchFamily="34" charset="0"/>
              </a:rPr>
              <a:t>State why crop farming can reduce biodiversity.</a:t>
            </a:r>
          </a:p>
          <a:p>
            <a:pPr marL="457200" indent="-457200">
              <a:buAutoNum type="arabicPeriod"/>
            </a:pPr>
            <a:r>
              <a:rPr lang="en-GB" sz="2400" dirty="0">
                <a:latin typeface="Century Gothic" panose="020B0502020202020204" pitchFamily="34" charset="0"/>
              </a:rPr>
              <a:t>State one thing farmers can do to improve biodiversity.</a:t>
            </a:r>
          </a:p>
          <a:p>
            <a:pPr marL="457200" indent="-457200">
              <a:buAutoNum type="arabicPeriod"/>
            </a:pPr>
            <a:r>
              <a:rPr lang="en-GB" sz="2400" dirty="0">
                <a:latin typeface="Century Gothic" panose="020B0502020202020204" pitchFamily="34" charset="0"/>
              </a:rPr>
              <a:t>State one thing zoos can do to improve biodiversity.</a:t>
            </a:r>
          </a:p>
          <a:p>
            <a:pPr marL="457200" indent="-457200">
              <a:buAutoNum type="arabicPeriod"/>
            </a:pPr>
            <a:r>
              <a:rPr lang="en-GB" sz="2400" dirty="0">
                <a:latin typeface="Century Gothic" panose="020B0502020202020204" pitchFamily="34" charset="0"/>
              </a:rPr>
              <a:t>State two other actions humans can take to improve biodiversity.</a:t>
            </a:r>
          </a:p>
          <a:p>
            <a:pPr marL="457200" indent="-457200">
              <a:buAutoNum type="arabicPeriod"/>
            </a:pPr>
            <a:r>
              <a:rPr lang="en-GB" sz="2400" b="0" i="0" dirty="0">
                <a:solidFill>
                  <a:srgbClr val="222222"/>
                </a:solidFill>
                <a:effectLst/>
                <a:latin typeface="Century Gothic" panose="020B0502020202020204" pitchFamily="34" charset="0"/>
              </a:rPr>
              <a:t>State one way deforestation can increase carbon dioxide levels in the atmosphere.</a:t>
            </a:r>
          </a:p>
          <a:p>
            <a:pPr marL="457200" indent="-457200">
              <a:buAutoNum type="arabicPeriod"/>
            </a:pPr>
            <a:r>
              <a:rPr lang="en-GB" sz="2400" dirty="0">
                <a:solidFill>
                  <a:srgbClr val="222222"/>
                </a:solidFill>
                <a:latin typeface="Century Gothic" panose="020B0502020202020204" pitchFamily="34" charset="0"/>
              </a:rPr>
              <a:t>State one factor that may cause a plant species to become extinct. Do not refer to deforestation in your answer. </a:t>
            </a:r>
            <a:endParaRPr lang="en-GB" sz="2400" b="0" i="0" dirty="0">
              <a:solidFill>
                <a:srgbClr val="222222"/>
              </a:solidFill>
              <a:effectLst/>
              <a:latin typeface="Century Gothic" panose="020B0502020202020204" pitchFamily="34" charset="0"/>
            </a:endParaRPr>
          </a:p>
          <a:p>
            <a:pPr marL="457200" indent="-457200">
              <a:buAutoNum type="arabicPeriod"/>
            </a:pPr>
            <a:endParaRPr lang="en-GB" sz="2400" b="0" i="0" dirty="0">
              <a:solidFill>
                <a:srgbClr val="222222"/>
              </a:solidFill>
              <a:effectLst/>
              <a:latin typeface="Century Gothic" panose="020B0502020202020204" pitchFamily="34" charset="0"/>
            </a:endParaRPr>
          </a:p>
          <a:p>
            <a:endParaRPr lang="en-GB" sz="2400" b="0" i="0" dirty="0">
              <a:solidFill>
                <a:srgbClr val="222222"/>
              </a:solidFill>
              <a:effectLst/>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342900" indent="-342900">
              <a:buFont typeface="Arial" panose="020B0604020202020204" pitchFamily="34" charset="0"/>
              <a:buChar char="•"/>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308112752"/>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65C405-A651-4D99-9AAB-BAC6915C96F4}">
  <ds:schemaRefs>
    <ds:schemaRef ds:uri="http://schemas.microsoft.com/sharepoint/v3/contenttype/forms"/>
  </ds:schemaRefs>
</ds:datastoreItem>
</file>

<file path=customXml/itemProps2.xml><?xml version="1.0" encoding="utf-8"?>
<ds:datastoreItem xmlns:ds="http://schemas.openxmlformats.org/officeDocument/2006/customXml" ds:itemID="{4C0A2874-796E-4DD7-9E4C-4F25B5553AD4}">
  <ds:schemaRefs>
    <ds:schemaRef ds:uri="http://purl.org/dc/elements/1.1/"/>
    <ds:schemaRef ds:uri="http://www.w3.org/XML/1998/namespace"/>
    <ds:schemaRef ds:uri="http://purl.org/dc/terms/"/>
    <ds:schemaRef ds:uri="http://schemas.microsoft.com/office/infopath/2007/PartnerControls"/>
    <ds:schemaRef ds:uri="9dd66dd2-dc2f-4e10-8286-f1da66314693"/>
    <ds:schemaRef ds:uri="e7f29ac3-c74a-46a7-9e80-ec6458dc319f"/>
    <ds:schemaRef ds:uri="http://schemas.microsoft.com/office/2006/documentManagement/types"/>
    <ds:schemaRef ds:uri="http://schemas.openxmlformats.org/package/2006/metadata/core-propertie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785F0E8-6EDF-4416-95A4-DE1AD659EC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4212</TotalTime>
  <Words>4267</Words>
  <Application>Microsoft Macintosh PowerPoint</Application>
  <PresentationFormat>Widescreen</PresentationFormat>
  <Paragraphs>330</Paragraphs>
  <Slides>16</Slides>
  <Notes>15</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Century Gothic</vt:lpstr>
      <vt:lpstr>Georgia</vt:lpstr>
      <vt:lpstr>Wingdings</vt:lpstr>
      <vt:lpstr>B2.2.11 Feedback lesson</vt:lpstr>
      <vt:lpstr>Making this resource work for you</vt:lpstr>
      <vt:lpstr>How Humans Can Preserve Biodiversity</vt:lpstr>
      <vt:lpstr>B3.2.4</vt:lpstr>
      <vt:lpstr>PowerPoint Presentation</vt:lpstr>
      <vt:lpstr>This is the fix-it portion of the lesson</vt:lpstr>
      <vt:lpstr>Human Effects on Biodiversity</vt:lpstr>
      <vt:lpstr>True or false?</vt:lpstr>
      <vt:lpstr>Which statements do you agree with?</vt:lpstr>
      <vt:lpstr>Drill</vt:lpstr>
      <vt:lpstr>Drill answers</vt:lpstr>
      <vt:lpstr>PowerPoint Presentation</vt:lpstr>
      <vt:lpstr>PowerPoint Presentation</vt:lpstr>
      <vt:lpstr>PowerPoint Presentation</vt:lpstr>
      <vt:lpstr>How Humans Can Preserve Biodiversity</vt:lpstr>
      <vt:lpstr>Answer the questions below.</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513</cp:revision>
  <dcterms:created xsi:type="dcterms:W3CDTF">2019-03-21T11:24:14Z</dcterms:created>
  <dcterms:modified xsi:type="dcterms:W3CDTF">2025-02-11T11:53:48Z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lpwstr>76280900.0000000</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